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2" r:id="rId6"/>
    <p:sldId id="263" r:id="rId7"/>
    <p:sldId id="266" r:id="rId8"/>
    <p:sldId id="267" r:id="rId9"/>
    <p:sldId id="265" r:id="rId10"/>
    <p:sldId id="269" r:id="rId11"/>
    <p:sldId id="272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83AFF1-9D61-4ECA-BD99-3DCC6AB24F0C}">
          <p14:sldIdLst>
            <p14:sldId id="256"/>
            <p14:sldId id="259"/>
            <p14:sldId id="260"/>
            <p14:sldId id="261"/>
            <p14:sldId id="262"/>
            <p14:sldId id="263"/>
            <p14:sldId id="266"/>
            <p14:sldId id="267"/>
            <p14:sldId id="265"/>
            <p14:sldId id="269"/>
            <p14:sldId id="272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707C78"/>
    <a:srgbClr val="737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3" autoAdjust="0"/>
    <p:restoredTop sz="94345" autoAdjust="0"/>
  </p:normalViewPr>
  <p:slideViewPr>
    <p:cSldViewPr snapToGrid="0">
      <p:cViewPr>
        <p:scale>
          <a:sx n="75" d="100"/>
          <a:sy n="75" d="100"/>
        </p:scale>
        <p:origin x="1411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DE58D-DA72-4171-9E5B-273F6957EC56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F6B0F-D444-47C5-B069-29968818F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5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7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08FF71-774D-41F6-95D9-B178CF0A3031}"/>
              </a:ext>
            </a:extLst>
          </p:cNvPr>
          <p:cNvGrpSpPr/>
          <p:nvPr userDrawn="1"/>
        </p:nvGrpSpPr>
        <p:grpSpPr>
          <a:xfrm>
            <a:off x="-6306" y="6472378"/>
            <a:ext cx="9144000" cy="420687"/>
            <a:chOff x="-6306" y="6472378"/>
            <a:chExt cx="9144000" cy="4206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B930A5-0E50-4FC4-A1EB-FD437805639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6306" y="6488253"/>
              <a:ext cx="9144000" cy="363537"/>
            </a:xfrm>
            <a:prstGeom prst="rect">
              <a:avLst/>
            </a:prstGeom>
            <a:solidFill>
              <a:srgbClr val="FFC000"/>
            </a:solidFill>
            <a:ln w="12700" algn="ctr">
              <a:solidFill>
                <a:srgbClr val="FFC000"/>
              </a:solidFill>
              <a:miter lim="800000"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1pPr>
              <a:lvl2pPr marL="742950" indent="-28575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2pPr>
              <a:lvl3pPr marL="11430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3pPr>
              <a:lvl4pPr marL="1600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4pPr>
              <a:lvl5pPr marL="20574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9pPr>
            </a:lstStyle>
            <a:p>
              <a:pPr algn="ctr" defTabSz="914400" eaLnBrk="1" hangingPunct="1"/>
              <a:endParaRPr lang="en-US" alt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FD78D65-6AF1-4480-BA1B-F3612220D89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0267" y="6472378"/>
              <a:ext cx="715927" cy="42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99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9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3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6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678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avi"/><Relationship Id="rId7" Type="http://schemas.openxmlformats.org/officeDocument/2006/relationships/image" Target="../media/image18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4.mp4"/><Relationship Id="rId7" Type="http://schemas.openxmlformats.org/officeDocument/2006/relationships/image" Target="../media/image21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4.mp4"/><Relationship Id="rId7" Type="http://schemas.openxmlformats.org/officeDocument/2006/relationships/image" Target="../media/image25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4.mp4"/><Relationship Id="rId7" Type="http://schemas.openxmlformats.org/officeDocument/2006/relationships/image" Target="../media/image24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microsoft.com/office/2007/relationships/media" Target="../media/media7.mp4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BB51-427F-4C97-B5E4-AA66D8FEF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65174"/>
            <a:ext cx="9144000" cy="2387600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Learning local behavioral sequences 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to better infer non-local properties 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 real multi-robot systems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7DB127D-B66D-4ACF-B2DB-720E25230BEB}"/>
              </a:ext>
            </a:extLst>
          </p:cNvPr>
          <p:cNvSpPr txBox="1">
            <a:spLocks/>
          </p:cNvSpPr>
          <p:nvPr/>
        </p:nvSpPr>
        <p:spPr>
          <a:xfrm>
            <a:off x="1143000" y="3713163"/>
            <a:ext cx="6858000" cy="417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Taeyeong Choi,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Sehyeok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Kang, and Theodore P.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Pavlic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EDED03-3A75-404B-ABA2-0B6996154314}"/>
              </a:ext>
            </a:extLst>
          </p:cNvPr>
          <p:cNvSpPr txBox="1"/>
          <p:nvPr/>
        </p:nvSpPr>
        <p:spPr>
          <a:xfrm>
            <a:off x="4335505" y="4427956"/>
            <a:ext cx="305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cience and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ngineering of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utonomous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D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ecision-making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ystems (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SEADS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) Lab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F10DCD-DC4E-434C-9779-B7B3F953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18" y="4450916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5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-6">
            <a:hlinkClick r:id="" action="ppaction://media"/>
            <a:extLst>
              <a:ext uri="{FF2B5EF4-FFF2-40B4-BE49-F238E27FC236}">
                <a16:creationId xmlns:a16="http://schemas.microsoft.com/office/drawing/2014/main" id="{1B275607-0C27-422F-A82C-6A067E2CDA8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45.3125"/>
                </p14:media>
              </p:ext>
            </p:extLst>
          </p:nvPr>
        </p:nvPicPr>
        <p:blipFill rotWithShape="1">
          <a:blip r:embed="rId5"/>
          <a:srcRect l="13797"/>
          <a:stretch/>
        </p:blipFill>
        <p:spPr>
          <a:xfrm>
            <a:off x="4572000" y="1499135"/>
            <a:ext cx="5285233" cy="3448771"/>
          </a:xfrm>
          <a:prstGeom prst="rect">
            <a:avLst/>
          </a:prstGeom>
        </p:spPr>
      </p:pic>
      <p:pic>
        <p:nvPicPr>
          <p:cNvPr id="5" name="3-25">
            <a:hlinkClick r:id="" action="ppaction://media"/>
            <a:extLst>
              <a:ext uri="{FF2B5EF4-FFF2-40B4-BE49-F238E27FC236}">
                <a16:creationId xmlns:a16="http://schemas.microsoft.com/office/drawing/2014/main" id="{2A421192-9660-44B0-9D4C-332E5526E6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00" end="2047.9999"/>
                </p14:media>
              </p:ext>
            </p:extLst>
          </p:nvPr>
        </p:nvPicPr>
        <p:blipFill rotWithShape="1">
          <a:blip r:embed="rId6"/>
          <a:srcRect r="13797"/>
          <a:stretch/>
        </p:blipFill>
        <p:spPr>
          <a:xfrm>
            <a:off x="-713232" y="1499135"/>
            <a:ext cx="5285232" cy="3448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3311BB-8419-4975-91D9-07F28950A009}"/>
              </a:ext>
            </a:extLst>
          </p:cNvPr>
          <p:cNvSpPr/>
          <p:nvPr/>
        </p:nvSpPr>
        <p:spPr>
          <a:xfrm>
            <a:off x="0" y="304800"/>
            <a:ext cx="9144000" cy="6421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Examples of Full Predictions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(played at 2x slower speed)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A9338-F896-8241-9BB2-F9E1FEF7F8D3}"/>
              </a:ext>
            </a:extLst>
          </p:cNvPr>
          <p:cNvSpPr txBox="1"/>
          <p:nvPr/>
        </p:nvSpPr>
        <p:spPr>
          <a:xfrm>
            <a:off x="208182" y="5257257"/>
            <a:ext cx="8727635" cy="15323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 application of the trained</a:t>
            </a:r>
          </a:p>
          <a:p>
            <a:pPr lvl="0" algn="ctr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3-robot model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accurately predicts positions of remote robots in teams of larger than 3 without explicit signaling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02B1E-832B-4114-AE16-4D5DEAD16CD3}"/>
              </a:ext>
            </a:extLst>
          </p:cNvPr>
          <p:cNvSpPr/>
          <p:nvPr/>
        </p:nvSpPr>
        <p:spPr>
          <a:xfrm>
            <a:off x="-368950" y="4924377"/>
            <a:ext cx="9832281" cy="193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4000">
        <p:fade/>
      </p:transition>
    </mc:Choice>
    <mc:Fallback xmlns="">
      <p:transition spd="med"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BB51-427F-4C97-B5E4-AA66D8FEF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986"/>
            <a:ext cx="9144000" cy="2387600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Learning local behavioral sequences 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to better infer non-local properties 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 real multi-robot systems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7DB127D-B66D-4ACF-B2DB-720E25230BEB}"/>
              </a:ext>
            </a:extLst>
          </p:cNvPr>
          <p:cNvSpPr txBox="1">
            <a:spLocks/>
          </p:cNvSpPr>
          <p:nvPr/>
        </p:nvSpPr>
        <p:spPr>
          <a:xfrm>
            <a:off x="1143000" y="2654930"/>
            <a:ext cx="6858000" cy="417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Taeyeong Choi,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Sehyeok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Kang, and Theodore P.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Pavlic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EDED03-3A75-404B-ABA2-0B6996154314}"/>
              </a:ext>
            </a:extLst>
          </p:cNvPr>
          <p:cNvSpPr txBox="1"/>
          <p:nvPr/>
        </p:nvSpPr>
        <p:spPr>
          <a:xfrm>
            <a:off x="4335505" y="3369723"/>
            <a:ext cx="305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cience and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ngineering of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utonomous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D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ecision-making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ystems (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SEADS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) Lab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F10DCD-DC4E-434C-9779-B7B3F953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18" y="3392683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31ABB048-60CC-D64A-9C39-66DC67DF1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t="12005" r="857" b="27550"/>
          <a:stretch/>
        </p:blipFill>
        <p:spPr>
          <a:xfrm>
            <a:off x="4934434" y="4671932"/>
            <a:ext cx="1858035" cy="1682026"/>
          </a:xfrm>
          <a:custGeom>
            <a:avLst/>
            <a:gdLst>
              <a:gd name="connsiteX0" fmla="*/ 383317 w 1319476"/>
              <a:gd name="connsiteY0" fmla="*/ 0 h 1194484"/>
              <a:gd name="connsiteX1" fmla="*/ 936160 w 1319476"/>
              <a:gd name="connsiteY1" fmla="*/ 0 h 1194484"/>
              <a:gd name="connsiteX2" fmla="*/ 1028604 w 1319476"/>
              <a:gd name="connsiteY2" fmla="*/ 50177 h 1194484"/>
              <a:gd name="connsiteX3" fmla="*/ 1319476 w 1319476"/>
              <a:gd name="connsiteY3" fmla="*/ 597242 h 1194484"/>
              <a:gd name="connsiteX4" fmla="*/ 1028604 w 1319476"/>
              <a:gd name="connsiteY4" fmla="*/ 1144307 h 1194484"/>
              <a:gd name="connsiteX5" fmla="*/ 936160 w 1319476"/>
              <a:gd name="connsiteY5" fmla="*/ 1194484 h 1194484"/>
              <a:gd name="connsiteX6" fmla="*/ 383317 w 1319476"/>
              <a:gd name="connsiteY6" fmla="*/ 1194484 h 1194484"/>
              <a:gd name="connsiteX7" fmla="*/ 290873 w 1319476"/>
              <a:gd name="connsiteY7" fmla="*/ 1144307 h 1194484"/>
              <a:gd name="connsiteX8" fmla="*/ 0 w 1319476"/>
              <a:gd name="connsiteY8" fmla="*/ 597242 h 1194484"/>
              <a:gd name="connsiteX9" fmla="*/ 290873 w 1319476"/>
              <a:gd name="connsiteY9" fmla="*/ 50177 h 11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9476" h="1194484">
                <a:moveTo>
                  <a:pt x="383317" y="0"/>
                </a:moveTo>
                <a:lnTo>
                  <a:pt x="936160" y="0"/>
                </a:lnTo>
                <a:lnTo>
                  <a:pt x="1028604" y="50177"/>
                </a:lnTo>
                <a:cubicBezTo>
                  <a:pt x="1204095" y="168737"/>
                  <a:pt x="1319476" y="369515"/>
                  <a:pt x="1319476" y="597242"/>
                </a:cubicBezTo>
                <a:cubicBezTo>
                  <a:pt x="1319476" y="824969"/>
                  <a:pt x="1204095" y="1025748"/>
                  <a:pt x="1028604" y="1144307"/>
                </a:cubicBezTo>
                <a:lnTo>
                  <a:pt x="936160" y="1194484"/>
                </a:lnTo>
                <a:lnTo>
                  <a:pt x="383317" y="1194484"/>
                </a:lnTo>
                <a:lnTo>
                  <a:pt x="290873" y="1144307"/>
                </a:lnTo>
                <a:cubicBezTo>
                  <a:pt x="115381" y="1025748"/>
                  <a:pt x="0" y="824969"/>
                  <a:pt x="0" y="597242"/>
                </a:cubicBezTo>
                <a:cubicBezTo>
                  <a:pt x="0" y="369515"/>
                  <a:pt x="115381" y="168737"/>
                  <a:pt x="290873" y="50177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D5BE94-5644-4043-958D-4C21149AD339}"/>
              </a:ext>
            </a:extLst>
          </p:cNvPr>
          <p:cNvSpPr txBox="1"/>
          <p:nvPr/>
        </p:nvSpPr>
        <p:spPr>
          <a:xfrm>
            <a:off x="1415823" y="4520961"/>
            <a:ext cx="2792682" cy="1081980"/>
          </a:xfrm>
          <a:prstGeom prst="wedgeEllipseCallout">
            <a:avLst>
              <a:gd name="adj1" fmla="val 82178"/>
              <a:gd name="adj2" fmla="val 40660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i="1" dirty="0"/>
              <a:t>Thanks!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1EB5A-014A-F242-9FAC-5FEF0D9DEA25}"/>
              </a:ext>
            </a:extLst>
          </p:cNvPr>
          <p:cNvSpPr txBox="1"/>
          <p:nvPr/>
        </p:nvSpPr>
        <p:spPr>
          <a:xfrm>
            <a:off x="1415823" y="4520961"/>
            <a:ext cx="2792682" cy="1081980"/>
          </a:xfrm>
          <a:prstGeom prst="wedgeEllipseCallout">
            <a:avLst>
              <a:gd name="adj1" fmla="val 67830"/>
              <a:gd name="adj2" fmla="val -95128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i="1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3103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90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6790"/>
            <a:ext cx="7886700" cy="604566"/>
          </a:xfrm>
        </p:spPr>
        <p:txBody>
          <a:bodyPr>
            <a:normAutofit/>
          </a:bodyPr>
          <a:lstStyle/>
          <a:p>
            <a:pPr algn="ctr"/>
            <a:r>
              <a:rPr lang="en-US" sz="2800" b="1" i="1" dirty="0"/>
              <a:t>Remote Teammate Localization (</a:t>
            </a:r>
            <a:r>
              <a:rPr lang="en-US" sz="2800" b="1" i="1" dirty="0" err="1"/>
              <a:t>ReTLo</a:t>
            </a:r>
            <a:r>
              <a:rPr lang="en-US" sz="2800" b="1" i="1" dirty="0"/>
              <a:t>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6F7EB6-37E3-4E2E-912C-6C0A73AEA083}"/>
              </a:ext>
            </a:extLst>
          </p:cNvPr>
          <p:cNvGrpSpPr/>
          <p:nvPr/>
        </p:nvGrpSpPr>
        <p:grpSpPr>
          <a:xfrm>
            <a:off x="3289615" y="1475851"/>
            <a:ext cx="2564770" cy="3420000"/>
            <a:chOff x="4507855" y="1393301"/>
            <a:chExt cx="2564770" cy="3420000"/>
          </a:xfrm>
        </p:grpSpPr>
        <p:sp>
          <p:nvSpPr>
            <p:cNvPr id="14" name="Trapezoid 13">
              <a:extLst>
                <a:ext uri="{FF2B5EF4-FFF2-40B4-BE49-F238E27FC236}">
                  <a16:creationId xmlns:a16="http://schemas.microsoft.com/office/drawing/2014/main" id="{2513735A-618B-49B7-926E-2EE15957AB0C}"/>
                </a:ext>
              </a:extLst>
            </p:cNvPr>
            <p:cNvSpPr/>
            <p:nvPr/>
          </p:nvSpPr>
          <p:spPr>
            <a:xfrm>
              <a:off x="5503892" y="1393301"/>
              <a:ext cx="1568733" cy="3420000"/>
            </a:xfrm>
            <a:prstGeom prst="trapezoid">
              <a:avLst>
                <a:gd name="adj" fmla="val 16580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7852FA04-E63E-412D-A482-2F3D3A1D02F4}"/>
                </a:ext>
              </a:extLst>
            </p:cNvPr>
            <p:cNvSpPr/>
            <p:nvPr/>
          </p:nvSpPr>
          <p:spPr>
            <a:xfrm>
              <a:off x="4507855" y="1393301"/>
              <a:ext cx="2288987" cy="3420000"/>
            </a:xfrm>
            <a:prstGeom prst="trapezoid">
              <a:avLst>
                <a:gd name="adj" fmla="val 29897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2910F481-81C5-4F1B-82AC-3EE6C7A04100}"/>
                </a:ext>
              </a:extLst>
            </p:cNvPr>
            <p:cNvSpPr/>
            <p:nvPr/>
          </p:nvSpPr>
          <p:spPr>
            <a:xfrm rot="10538874">
              <a:off x="4850887" y="3199052"/>
              <a:ext cx="1479261" cy="1008337"/>
            </a:xfrm>
            <a:prstGeom prst="teardrop">
              <a:avLst>
                <a:gd name="adj" fmla="val 89487"/>
              </a:avLst>
            </a:prstGeom>
            <a:solidFill>
              <a:schemeClr val="bg1"/>
            </a:solidFill>
            <a:ln w="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5ECE1982-5EAC-4D8E-A681-96876935353B}"/>
                </a:ext>
              </a:extLst>
            </p:cNvPr>
            <p:cNvSpPr/>
            <p:nvPr/>
          </p:nvSpPr>
          <p:spPr>
            <a:xfrm>
              <a:off x="5244929" y="2162986"/>
              <a:ext cx="1536289" cy="1125757"/>
            </a:xfrm>
            <a:prstGeom prst="flowChartInputOutpu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8890">
              <a:solidFill>
                <a:schemeClr val="tx1"/>
              </a:solidFill>
            </a:ln>
            <a:scene3d>
              <a:camera prst="orthographicFront">
                <a:rot lat="1919999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2732FF-9A24-4E19-AFBA-6749107DD23E}"/>
                </a:ext>
              </a:extLst>
            </p:cNvPr>
            <p:cNvSpPr/>
            <p:nvPr/>
          </p:nvSpPr>
          <p:spPr>
            <a:xfrm>
              <a:off x="5062538" y="2400300"/>
              <a:ext cx="1107165" cy="1876425"/>
            </a:xfrm>
            <a:custGeom>
              <a:avLst/>
              <a:gdLst>
                <a:gd name="connsiteX0" fmla="*/ 0 w 1107165"/>
                <a:gd name="connsiteY0" fmla="*/ 1876425 h 1876425"/>
                <a:gd name="connsiteX1" fmla="*/ 642937 w 1107165"/>
                <a:gd name="connsiteY1" fmla="*/ 1157288 h 1876425"/>
                <a:gd name="connsiteX2" fmla="*/ 647700 w 1107165"/>
                <a:gd name="connsiteY2" fmla="*/ 600075 h 1876425"/>
                <a:gd name="connsiteX3" fmla="*/ 1066800 w 1107165"/>
                <a:gd name="connsiteY3" fmla="*/ 271463 h 1876425"/>
                <a:gd name="connsiteX4" fmla="*/ 1090612 w 1107165"/>
                <a:gd name="connsiteY4" fmla="*/ 0 h 187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165" h="1876425">
                  <a:moveTo>
                    <a:pt x="0" y="1876425"/>
                  </a:moveTo>
                  <a:cubicBezTo>
                    <a:pt x="267493" y="1623219"/>
                    <a:pt x="534987" y="1370013"/>
                    <a:pt x="642937" y="1157288"/>
                  </a:cubicBezTo>
                  <a:cubicBezTo>
                    <a:pt x="750887" y="944563"/>
                    <a:pt x="577056" y="747712"/>
                    <a:pt x="647700" y="600075"/>
                  </a:cubicBezTo>
                  <a:cubicBezTo>
                    <a:pt x="718344" y="452438"/>
                    <a:pt x="992981" y="371475"/>
                    <a:pt x="1066800" y="271463"/>
                  </a:cubicBezTo>
                  <a:cubicBezTo>
                    <a:pt x="1140619" y="171451"/>
                    <a:pt x="1090612" y="60325"/>
                    <a:pt x="1090612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4934E33E-8CEE-4E66-8C9E-6B91817BD35F}"/>
                </a:ext>
              </a:extLst>
            </p:cNvPr>
            <p:cNvSpPr/>
            <p:nvPr/>
          </p:nvSpPr>
          <p:spPr>
            <a:xfrm>
              <a:off x="4939888" y="4045521"/>
              <a:ext cx="384048" cy="261621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ylinder 19">
              <a:extLst>
                <a:ext uri="{FF2B5EF4-FFF2-40B4-BE49-F238E27FC236}">
                  <a16:creationId xmlns:a16="http://schemas.microsoft.com/office/drawing/2014/main" id="{1E3345AB-D3C1-4DD1-9066-D73AAEFF9604}"/>
                </a:ext>
              </a:extLst>
            </p:cNvPr>
            <p:cNvSpPr/>
            <p:nvPr/>
          </p:nvSpPr>
          <p:spPr>
            <a:xfrm>
              <a:off x="5572848" y="3480284"/>
              <a:ext cx="210312" cy="151319"/>
            </a:xfrm>
            <a:prstGeom prst="can">
              <a:avLst>
                <a:gd name="adj" fmla="val 5000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7E5DA3E3-7977-4211-84DF-6BBE6ECA3169}"/>
                </a:ext>
              </a:extLst>
            </p:cNvPr>
            <p:cNvSpPr/>
            <p:nvPr/>
          </p:nvSpPr>
          <p:spPr>
            <a:xfrm>
              <a:off x="5622106" y="2924657"/>
              <a:ext cx="154049" cy="109728"/>
            </a:xfrm>
            <a:prstGeom prst="can">
              <a:avLst>
                <a:gd name="adj" fmla="val 50000"/>
              </a:avLst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11C66B0-66DE-414D-B997-18570C0206DD}"/>
                </a:ext>
              </a:extLst>
            </p:cNvPr>
            <p:cNvSpPr/>
            <p:nvPr/>
          </p:nvSpPr>
          <p:spPr>
            <a:xfrm>
              <a:off x="6089633" y="2363511"/>
              <a:ext cx="118872" cy="82296"/>
            </a:xfrm>
            <a:prstGeom prst="can">
              <a:avLst>
                <a:gd name="adj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20130E20-FBBD-4D54-90E8-A1985C0240D0}"/>
                </a:ext>
              </a:extLst>
            </p:cNvPr>
            <p:cNvSpPr/>
            <p:nvPr/>
          </p:nvSpPr>
          <p:spPr>
            <a:xfrm>
              <a:off x="6049938" y="2629204"/>
              <a:ext cx="137160" cy="91440"/>
            </a:xfrm>
            <a:prstGeom prst="can">
              <a:avLst>
                <a:gd name="adj" fmla="val 50000"/>
              </a:avLst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16CC8-51CB-4BD4-BC05-20C923F65DCB}"/>
                </a:ext>
              </a:extLst>
            </p:cNvPr>
            <p:cNvSpPr txBox="1"/>
            <p:nvPr/>
          </p:nvSpPr>
          <p:spPr>
            <a:xfrm>
              <a:off x="4596125" y="4006013"/>
              <a:ext cx="272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97CDE4-9F1F-4ADB-8F11-9BA44EA76925}"/>
                </a:ext>
              </a:extLst>
            </p:cNvPr>
            <p:cNvSpPr txBox="1"/>
            <p:nvPr/>
          </p:nvSpPr>
          <p:spPr>
            <a:xfrm>
              <a:off x="6173796" y="2278929"/>
              <a:ext cx="2568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i="1" dirty="0"/>
                <a:t>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D87468-66CF-4ED2-B394-F5B76A112FE2}"/>
                </a:ext>
              </a:extLst>
            </p:cNvPr>
            <p:cNvSpPr txBox="1"/>
            <p:nvPr/>
          </p:nvSpPr>
          <p:spPr>
            <a:xfrm>
              <a:off x="5851088" y="3420131"/>
              <a:ext cx="333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/>
                <a:t>F1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B59823-7FBB-4C89-B01C-FE3F151EFA11}"/>
                </a:ext>
              </a:extLst>
            </p:cNvPr>
            <p:cNvSpPr txBox="1"/>
            <p:nvPr/>
          </p:nvSpPr>
          <p:spPr>
            <a:xfrm>
              <a:off x="5768733" y="2842633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i="1" dirty="0"/>
                <a:t>F2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AEE4F7-C4DB-4691-AAD1-F20B3C56378C}"/>
                </a:ext>
              </a:extLst>
            </p:cNvPr>
            <p:cNvSpPr txBox="1"/>
            <p:nvPr/>
          </p:nvSpPr>
          <p:spPr>
            <a:xfrm>
              <a:off x="6190242" y="2554882"/>
              <a:ext cx="309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F3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3B55C8-BA27-431E-A558-227D1A66B145}"/>
              </a:ext>
            </a:extLst>
          </p:cNvPr>
          <p:cNvGrpSpPr/>
          <p:nvPr/>
        </p:nvGrpSpPr>
        <p:grpSpPr>
          <a:xfrm>
            <a:off x="628650" y="4776834"/>
            <a:ext cx="6178550" cy="639072"/>
            <a:chOff x="1338950" y="5132434"/>
            <a:chExt cx="3141116" cy="817918"/>
          </a:xfrm>
        </p:grpSpPr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09B08902-66FD-4517-A2EC-429F47B3C701}"/>
                </a:ext>
              </a:extLst>
            </p:cNvPr>
            <p:cNvSpPr/>
            <p:nvPr/>
          </p:nvSpPr>
          <p:spPr>
            <a:xfrm rot="10800000">
              <a:off x="1338950" y="5132434"/>
              <a:ext cx="3141116" cy="817918"/>
            </a:xfrm>
            <a:prstGeom prst="wedgeRectCallout">
              <a:avLst>
                <a:gd name="adj1" fmla="val -6029"/>
                <a:gd name="adj2" fmla="val 112157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796889-44E0-4780-A5DF-CB22083C0CC3}"/>
                </a:ext>
              </a:extLst>
            </p:cNvPr>
            <p:cNvSpPr txBox="1"/>
            <p:nvPr/>
          </p:nvSpPr>
          <p:spPr>
            <a:xfrm>
              <a:off x="1381865" y="5309026"/>
              <a:ext cx="3022001" cy="4726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Could I infer where </a:t>
              </a:r>
              <a:r>
                <a:rPr lang="en-US" b="1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of  my remote teammates</a:t>
              </a:r>
              <a:r>
                <a:rPr lang="en-US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are?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9133C1-5754-4ABF-8781-B0D323B61A10}"/>
              </a:ext>
            </a:extLst>
          </p:cNvPr>
          <p:cNvGrpSpPr/>
          <p:nvPr/>
        </p:nvGrpSpPr>
        <p:grpSpPr>
          <a:xfrm>
            <a:off x="2743200" y="5755274"/>
            <a:ext cx="6019081" cy="592515"/>
            <a:chOff x="1338950" y="5132434"/>
            <a:chExt cx="3141116" cy="817918"/>
          </a:xfrm>
        </p:grpSpPr>
        <p:sp>
          <p:nvSpPr>
            <p:cNvPr id="42" name="Speech Bubble: Rectangle 41">
              <a:extLst>
                <a:ext uri="{FF2B5EF4-FFF2-40B4-BE49-F238E27FC236}">
                  <a16:creationId xmlns:a16="http://schemas.microsoft.com/office/drawing/2014/main" id="{3517B3FC-9770-43D5-B1BD-65A5D012508D}"/>
                </a:ext>
              </a:extLst>
            </p:cNvPr>
            <p:cNvSpPr/>
            <p:nvPr/>
          </p:nvSpPr>
          <p:spPr>
            <a:xfrm rot="10800000">
              <a:off x="1338950" y="5132434"/>
              <a:ext cx="3141116" cy="817918"/>
            </a:xfrm>
            <a:prstGeom prst="wedgeRectCallout">
              <a:avLst>
                <a:gd name="adj1" fmla="val 19264"/>
                <a:gd name="adj2" fmla="val 103351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2AD74A-B1A9-4B47-8146-C6EED08E6D73}"/>
                </a:ext>
              </a:extLst>
            </p:cNvPr>
            <p:cNvSpPr txBox="1"/>
            <p:nvPr/>
          </p:nvSpPr>
          <p:spPr>
            <a:xfrm>
              <a:off x="1381865" y="5290456"/>
              <a:ext cx="3022001" cy="509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I only know about </a:t>
              </a:r>
              <a:r>
                <a:rPr lang="en-US" b="1" i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nearest neighbor</a:t>
              </a:r>
              <a:r>
                <a:rPr 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b="1" i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F1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 though ...</a:t>
              </a:r>
            </a:p>
          </p:txBody>
        </p:sp>
      </p:grpSp>
      <p:sp>
        <p:nvSpPr>
          <p:cNvPr id="44" name="Arrow: Up 43">
            <a:extLst>
              <a:ext uri="{FF2B5EF4-FFF2-40B4-BE49-F238E27FC236}">
                <a16:creationId xmlns:a16="http://schemas.microsoft.com/office/drawing/2014/main" id="{175BB9BB-3852-4D80-B627-446511B2BF77}"/>
              </a:ext>
            </a:extLst>
          </p:cNvPr>
          <p:cNvSpPr/>
          <p:nvPr/>
        </p:nvSpPr>
        <p:spPr>
          <a:xfrm rot="781904">
            <a:off x="4928655" y="1993530"/>
            <a:ext cx="185724" cy="319739"/>
          </a:xfrm>
          <a:prstGeom prst="upArrow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  <a:scene3d>
            <a:camera prst="orthographicFront">
              <a:rot lat="18599990" lon="0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1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CF2B14-A4E2-4C08-99A7-E610564FF7F8}"/>
              </a:ext>
            </a:extLst>
          </p:cNvPr>
          <p:cNvGrpSpPr/>
          <p:nvPr/>
        </p:nvGrpSpPr>
        <p:grpSpPr>
          <a:xfrm>
            <a:off x="3289615" y="1475851"/>
            <a:ext cx="2564770" cy="3420000"/>
            <a:chOff x="3289615" y="1475851"/>
            <a:chExt cx="2564770" cy="3420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6F7EB6-37E3-4E2E-912C-6C0A73AEA083}"/>
                </a:ext>
              </a:extLst>
            </p:cNvPr>
            <p:cNvGrpSpPr/>
            <p:nvPr/>
          </p:nvGrpSpPr>
          <p:grpSpPr>
            <a:xfrm>
              <a:off x="3289615" y="1475851"/>
              <a:ext cx="2564770" cy="3420000"/>
              <a:chOff x="4507855" y="1393301"/>
              <a:chExt cx="2564770" cy="3420000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2513735A-618B-49B7-926E-2EE15957AB0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7852FA04-E63E-412D-A482-2F3D3A1D02F4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2910F481-81C5-4F1B-82AC-3EE6C7A04100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Data 16">
                <a:extLst>
                  <a:ext uri="{FF2B5EF4-FFF2-40B4-BE49-F238E27FC236}">
                    <a16:creationId xmlns:a16="http://schemas.microsoft.com/office/drawing/2014/main" id="{5ECE1982-5EAC-4D8E-A681-96876935353B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C2732FF-9A24-4E19-AFBA-6749107DD23E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ylinder 18">
                <a:extLst>
                  <a:ext uri="{FF2B5EF4-FFF2-40B4-BE49-F238E27FC236}">
                    <a16:creationId xmlns:a16="http://schemas.microsoft.com/office/drawing/2014/main" id="{4934E33E-8CEE-4E66-8C9E-6B91817BD35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ylinder 19">
                <a:extLst>
                  <a:ext uri="{FF2B5EF4-FFF2-40B4-BE49-F238E27FC236}">
                    <a16:creationId xmlns:a16="http://schemas.microsoft.com/office/drawing/2014/main" id="{1E3345AB-D3C1-4DD1-9066-D73AAEFF9604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7E5DA3E3-7977-4211-84DF-6BBE6ECA3169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D11C66B0-66DE-414D-B997-18570C0206DD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20130E20-FBBD-4D54-90E8-A1985C0240D0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16CC8-51CB-4BD4-BC05-20C923F65DCB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728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97CDE4-9F1F-4ADB-8F11-9BA44EA76925}"/>
                  </a:ext>
                </a:extLst>
              </p:cNvPr>
              <p:cNvSpPr txBox="1"/>
              <p:nvPr/>
            </p:nvSpPr>
            <p:spPr>
              <a:xfrm>
                <a:off x="6173796" y="2278929"/>
                <a:ext cx="2568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i="1" dirty="0"/>
                  <a:t>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87468-66CF-4ED2-B394-F5B76A112FE2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37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i="1" dirty="0"/>
                  <a:t>F1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59823-7FBB-4C89-B01C-FE3F151EFA11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320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i="1" dirty="0"/>
                  <a:t>F2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AEE4F7-C4DB-4691-AAD1-F20B3C56378C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F3</a:t>
                </a:r>
              </a:p>
            </p:txBody>
          </p:sp>
        </p:grp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4928655" y="1993530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46BD9-5CD4-4BA4-931D-FBCF1EDE33F4}"/>
              </a:ext>
            </a:extLst>
          </p:cNvPr>
          <p:cNvGrpSpPr/>
          <p:nvPr/>
        </p:nvGrpSpPr>
        <p:grpSpPr>
          <a:xfrm>
            <a:off x="1101432" y="1519529"/>
            <a:ext cx="5707769" cy="3324978"/>
            <a:chOff x="1144355" y="1183043"/>
            <a:chExt cx="5707769" cy="3324978"/>
          </a:xfrm>
        </p:grpSpPr>
        <p:sp>
          <p:nvSpPr>
            <p:cNvPr id="29" name="Rectangle: Diagonal Corners Rounded 28">
              <a:extLst>
                <a:ext uri="{FF2B5EF4-FFF2-40B4-BE49-F238E27FC236}">
                  <a16:creationId xmlns:a16="http://schemas.microsoft.com/office/drawing/2014/main" id="{8F619941-45DE-4F1A-8AF1-D19027BBA5B2}"/>
                </a:ext>
              </a:extLst>
            </p:cNvPr>
            <p:cNvSpPr/>
            <p:nvPr/>
          </p:nvSpPr>
          <p:spPr>
            <a:xfrm>
              <a:off x="1177076" y="2743569"/>
              <a:ext cx="3373417" cy="1764452"/>
            </a:xfrm>
            <a:prstGeom prst="round2DiagRect">
              <a:avLst>
                <a:gd name="adj1" fmla="val 8667"/>
                <a:gd name="adj2" fmla="val 0"/>
              </a:avLst>
            </a:prstGeom>
            <a:solidFill>
              <a:schemeClr val="bg1"/>
            </a:solidFill>
            <a:ln w="889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C2C7050-4C4C-4909-8208-8277E41C6D7E}"/>
                </a:ext>
              </a:extLst>
            </p:cNvPr>
            <p:cNvSpPr/>
            <p:nvPr/>
          </p:nvSpPr>
          <p:spPr>
            <a:xfrm>
              <a:off x="1728255" y="1403122"/>
              <a:ext cx="116993" cy="581025"/>
            </a:xfrm>
            <a:custGeom>
              <a:avLst/>
              <a:gdLst>
                <a:gd name="connsiteX0" fmla="*/ 0 w 107914"/>
                <a:gd name="connsiteY0" fmla="*/ 579828 h 579828"/>
                <a:gd name="connsiteX1" fmla="*/ 104775 w 107914"/>
                <a:gd name="connsiteY1" fmla="*/ 255978 h 579828"/>
                <a:gd name="connsiteX2" fmla="*/ 95250 w 107914"/>
                <a:gd name="connsiteY2" fmla="*/ 3566 h 57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14" h="579828">
                  <a:moveTo>
                    <a:pt x="0" y="579828"/>
                  </a:moveTo>
                  <a:cubicBezTo>
                    <a:pt x="44450" y="465925"/>
                    <a:pt x="88900" y="352022"/>
                    <a:pt x="104775" y="255978"/>
                  </a:cubicBezTo>
                  <a:cubicBezTo>
                    <a:pt x="120650" y="159934"/>
                    <a:pt x="69850" y="-28184"/>
                    <a:pt x="95250" y="3566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E1BCEA-A342-4A4E-BD70-8DFBC091CCAA}"/>
                </a:ext>
              </a:extLst>
            </p:cNvPr>
            <p:cNvSpPr/>
            <p:nvPr/>
          </p:nvSpPr>
          <p:spPr>
            <a:xfrm>
              <a:off x="1580237" y="1409472"/>
              <a:ext cx="143257" cy="581025"/>
            </a:xfrm>
            <a:custGeom>
              <a:avLst/>
              <a:gdLst>
                <a:gd name="connsiteX0" fmla="*/ 143257 w 143257"/>
                <a:gd name="connsiteY0" fmla="*/ 581025 h 581025"/>
                <a:gd name="connsiteX1" fmla="*/ 382 w 143257"/>
                <a:gd name="connsiteY1" fmla="*/ 314325 h 581025"/>
                <a:gd name="connsiteX2" fmla="*/ 100394 w 143257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257" h="581025">
                  <a:moveTo>
                    <a:pt x="143257" y="581025"/>
                  </a:moveTo>
                  <a:cubicBezTo>
                    <a:pt x="75391" y="496093"/>
                    <a:pt x="7526" y="411162"/>
                    <a:pt x="382" y="314325"/>
                  </a:cubicBezTo>
                  <a:cubicBezTo>
                    <a:pt x="-6762" y="217488"/>
                    <a:pt x="88488" y="15081"/>
                    <a:pt x="100394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B84D87-6F2F-44D0-8C53-C29706988482}"/>
                </a:ext>
              </a:extLst>
            </p:cNvPr>
            <p:cNvCxnSpPr/>
            <p:nvPr/>
          </p:nvCxnSpPr>
          <p:spPr>
            <a:xfrm flipH="1" flipV="1">
              <a:off x="4659087" y="1404619"/>
              <a:ext cx="957886" cy="96933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FA8B46D-DCED-429A-96F3-2C1B48C99AFB}"/>
                </a:ext>
              </a:extLst>
            </p:cNvPr>
            <p:cNvGrpSpPr/>
            <p:nvPr/>
          </p:nvGrpSpPr>
          <p:grpSpPr>
            <a:xfrm>
              <a:off x="1227877" y="1404619"/>
              <a:ext cx="978444" cy="1086185"/>
              <a:chOff x="4668206" y="981937"/>
              <a:chExt cx="978444" cy="108618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81F6FDD-A005-48E3-8847-D35CF1E1E1E2}"/>
                  </a:ext>
                </a:extLst>
              </p:cNvPr>
              <p:cNvGrpSpPr/>
              <p:nvPr/>
            </p:nvGrpSpPr>
            <p:grpSpPr>
              <a:xfrm>
                <a:off x="4762818" y="981937"/>
                <a:ext cx="795556" cy="786389"/>
                <a:chOff x="649013" y="2552863"/>
                <a:chExt cx="795556" cy="786389"/>
              </a:xfrm>
            </p:grpSpPr>
            <p:sp>
              <p:nvSpPr>
                <p:cNvPr id="47" name="Flowchart: Connector 46">
                  <a:extLst>
                    <a:ext uri="{FF2B5EF4-FFF2-40B4-BE49-F238E27FC236}">
                      <a16:creationId xmlns:a16="http://schemas.microsoft.com/office/drawing/2014/main" id="{7330F9DE-610C-49F8-AC20-D1779248ACBC}"/>
                    </a:ext>
                  </a:extLst>
                </p:cNvPr>
                <p:cNvSpPr/>
                <p:nvPr/>
              </p:nvSpPr>
              <p:spPr>
                <a:xfrm>
                  <a:off x="982134" y="3071839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lowchart: Connector 47">
                  <a:extLst>
                    <a:ext uri="{FF2B5EF4-FFF2-40B4-BE49-F238E27FC236}">
                      <a16:creationId xmlns:a16="http://schemas.microsoft.com/office/drawing/2014/main" id="{93F2EE89-2185-4C31-8222-74852113CE5F}"/>
                    </a:ext>
                  </a:extLst>
                </p:cNvPr>
                <p:cNvSpPr/>
                <p:nvPr/>
              </p:nvSpPr>
              <p:spPr>
                <a:xfrm>
                  <a:off x="851590" y="2812821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C39722D-6994-4C29-944D-33DA1F038090}"/>
                    </a:ext>
                  </a:extLst>
                </p:cNvPr>
                <p:cNvSpPr/>
                <p:nvPr/>
              </p:nvSpPr>
              <p:spPr>
                <a:xfrm>
                  <a:off x="649013" y="2552863"/>
                  <a:ext cx="795556" cy="786389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447D563-E6FF-46C3-95DD-7B5F8D8A4537}"/>
                      </a:ext>
                    </a:extLst>
                  </p:cNvPr>
                  <p:cNvSpPr txBox="1"/>
                  <p:nvPr/>
                </p:nvSpPr>
                <p:spPr>
                  <a:xfrm>
                    <a:off x="4668206" y="1729568"/>
                    <a:ext cx="97844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spc="-15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4DAE835-79DD-4BBD-B35D-E543E4A8FA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8206" y="1729568"/>
                    <a:ext cx="978444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666522F0-D6C7-4494-932D-EDDDB060EF1B}"/>
                  </a:ext>
                </a:extLst>
              </p:cNvPr>
              <p:cNvSpPr/>
              <p:nvPr/>
            </p:nvSpPr>
            <p:spPr>
              <a:xfrm>
                <a:off x="5215014" y="1166556"/>
                <a:ext cx="116994" cy="116994"/>
              </a:xfrm>
              <a:prstGeom prst="flowChartConnector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D99FDA3-807A-4BA3-970C-F0768B45DCEB}"/>
                  </a:ext>
                </a:extLst>
              </p:cNvPr>
              <p:cNvCxnSpPr>
                <a:cxnSpLocks/>
                <a:stCxn id="48" idx="6"/>
                <a:endCxn id="45" idx="3"/>
              </p:cNvCxnSpPr>
              <p:nvPr/>
            </p:nvCxnSpPr>
            <p:spPr>
              <a:xfrm flipV="1">
                <a:off x="5082389" y="1266417"/>
                <a:ext cx="149758" cy="339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84A41EF-FDE9-4993-9993-135A5AC4304E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118045" y="1797814"/>
              <a:ext cx="226161" cy="0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891BC36-A024-412B-BF9D-3F07753BAF56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3436241" y="1805987"/>
              <a:ext cx="1114252" cy="11708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59A0C7D-99BB-4E9D-983C-4A51A3AB88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695" y="2462470"/>
              <a:ext cx="0" cy="271965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lowchart: Or 53">
              <a:extLst>
                <a:ext uri="{FF2B5EF4-FFF2-40B4-BE49-F238E27FC236}">
                  <a16:creationId xmlns:a16="http://schemas.microsoft.com/office/drawing/2014/main" id="{D6B54B41-C9AB-4532-B1DB-39DDA58930AD}"/>
                </a:ext>
              </a:extLst>
            </p:cNvPr>
            <p:cNvSpPr/>
            <p:nvPr/>
          </p:nvSpPr>
          <p:spPr>
            <a:xfrm>
              <a:off x="3219247" y="1709198"/>
              <a:ext cx="216994" cy="216994"/>
            </a:xfrm>
            <a:prstGeom prst="flowChartOr">
              <a:avLst/>
            </a:prstGeom>
            <a:solidFill>
              <a:schemeClr val="bg1"/>
            </a:solidFill>
            <a:ln w="889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738843E-02CD-491E-807F-3E6D0B1E1D7F}"/>
                    </a:ext>
                  </a:extLst>
                </p:cNvPr>
                <p:cNvSpPr txBox="1"/>
                <p:nvPr/>
              </p:nvSpPr>
              <p:spPr>
                <a:xfrm>
                  <a:off x="1308081" y="4098574"/>
                  <a:ext cx="79898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spc="-1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738843E-02CD-491E-807F-3E6D0B1E1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081" y="4098574"/>
                  <a:ext cx="798989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290A356-5B51-47C1-82F5-775FFE7D4A7F}"/>
                    </a:ext>
                  </a:extLst>
                </p:cNvPr>
                <p:cNvSpPr txBox="1"/>
                <p:nvPr/>
              </p:nvSpPr>
              <p:spPr>
                <a:xfrm>
                  <a:off x="2635959" y="4098574"/>
                  <a:ext cx="8080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−3)</m:t>
                        </m:r>
                      </m:oMath>
                    </m:oMathPara>
                  </a14:m>
                  <a:endParaRPr lang="en-US" sz="1600" spc="-15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290A356-5B51-47C1-82F5-775FFE7D4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5959" y="4098574"/>
                  <a:ext cx="808064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47C706-B75B-4210-9386-2A3DB77981C9}"/>
                    </a:ext>
                  </a:extLst>
                </p:cNvPr>
                <p:cNvSpPr txBox="1"/>
                <p:nvPr/>
              </p:nvSpPr>
              <p:spPr>
                <a:xfrm>
                  <a:off x="3636915" y="4098574"/>
                  <a:ext cx="8080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−2)</m:t>
                        </m:r>
                      </m:oMath>
                    </m:oMathPara>
                  </a14:m>
                  <a:endParaRPr lang="en-US" sz="1600" spc="-15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47C706-B75B-4210-9386-2A3DB7798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915" y="4098574"/>
                  <a:ext cx="808064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0B9156-7293-4675-86EB-A1BB8FCF71D6}"/>
                </a:ext>
              </a:extLst>
            </p:cNvPr>
            <p:cNvSpPr txBox="1"/>
            <p:nvPr/>
          </p:nvSpPr>
          <p:spPr>
            <a:xfrm>
              <a:off x="2132295" y="3052269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…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41D200-F628-4DFD-8AD8-91035FDB7C98}"/>
                </a:ext>
              </a:extLst>
            </p:cNvPr>
            <p:cNvSpPr/>
            <p:nvPr/>
          </p:nvSpPr>
          <p:spPr>
            <a:xfrm>
              <a:off x="1661124" y="2901722"/>
              <a:ext cx="257632" cy="1022350"/>
            </a:xfrm>
            <a:custGeom>
              <a:avLst/>
              <a:gdLst>
                <a:gd name="connsiteX0" fmla="*/ 22682 w 257632"/>
                <a:gd name="connsiteY0" fmla="*/ 1022350 h 1022350"/>
                <a:gd name="connsiteX1" fmla="*/ 130632 w 257632"/>
                <a:gd name="connsiteY1" fmla="*/ 781050 h 1022350"/>
                <a:gd name="connsiteX2" fmla="*/ 16332 w 257632"/>
                <a:gd name="connsiteY2" fmla="*/ 565150 h 1022350"/>
                <a:gd name="connsiteX3" fmla="*/ 16332 w 257632"/>
                <a:gd name="connsiteY3" fmla="*/ 304800 h 1022350"/>
                <a:gd name="connsiteX4" fmla="*/ 162382 w 257632"/>
                <a:gd name="connsiteY4" fmla="*/ 82550 h 1022350"/>
                <a:gd name="connsiteX5" fmla="*/ 257632 w 257632"/>
                <a:gd name="connsiteY5" fmla="*/ 0 h 102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632" h="1022350">
                  <a:moveTo>
                    <a:pt x="22682" y="1022350"/>
                  </a:moveTo>
                  <a:cubicBezTo>
                    <a:pt x="77186" y="939800"/>
                    <a:pt x="131690" y="857250"/>
                    <a:pt x="130632" y="781050"/>
                  </a:cubicBezTo>
                  <a:cubicBezTo>
                    <a:pt x="129574" y="704850"/>
                    <a:pt x="35382" y="644525"/>
                    <a:pt x="16332" y="565150"/>
                  </a:cubicBezTo>
                  <a:cubicBezTo>
                    <a:pt x="-2718" y="485775"/>
                    <a:pt x="-8010" y="385233"/>
                    <a:pt x="16332" y="304800"/>
                  </a:cubicBezTo>
                  <a:cubicBezTo>
                    <a:pt x="40674" y="224367"/>
                    <a:pt x="122165" y="133350"/>
                    <a:pt x="162382" y="82550"/>
                  </a:cubicBezTo>
                  <a:cubicBezTo>
                    <a:pt x="202599" y="31750"/>
                    <a:pt x="230115" y="15875"/>
                    <a:pt x="257632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7DA2564-297A-48C1-B230-D81B831F71A4}"/>
                </a:ext>
              </a:extLst>
            </p:cNvPr>
            <p:cNvGrpSpPr/>
            <p:nvPr/>
          </p:nvGrpSpPr>
          <p:grpSpPr>
            <a:xfrm>
              <a:off x="2814243" y="2326226"/>
              <a:ext cx="987643" cy="136498"/>
              <a:chOff x="393192" y="1608318"/>
              <a:chExt cx="987643" cy="136498"/>
            </a:xfrm>
          </p:grpSpPr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7B75E8FF-4937-4AD5-8470-19BD0E61B392}"/>
                  </a:ext>
                </a:extLst>
              </p:cNvPr>
              <p:cNvSpPr/>
              <p:nvPr/>
            </p:nvSpPr>
            <p:spPr>
              <a:xfrm>
                <a:off x="393192" y="1608434"/>
                <a:ext cx="114296" cy="136244"/>
              </a:xfrm>
              <a:prstGeom prst="cube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C25C71FD-1D07-4392-AD0E-5BEF3ECDE759}"/>
                  </a:ext>
                </a:extLst>
              </p:cNvPr>
              <p:cNvSpPr/>
              <p:nvPr/>
            </p:nvSpPr>
            <p:spPr>
              <a:xfrm>
                <a:off x="477472" y="1608434"/>
                <a:ext cx="114296" cy="136244"/>
              </a:xfrm>
              <a:prstGeom prst="cub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85E03820-6FB2-4797-AD9C-2329E5F72E5D}"/>
                  </a:ext>
                </a:extLst>
              </p:cNvPr>
              <p:cNvSpPr/>
              <p:nvPr/>
            </p:nvSpPr>
            <p:spPr>
              <a:xfrm>
                <a:off x="565373" y="1608434"/>
                <a:ext cx="114296" cy="136244"/>
              </a:xfrm>
              <a:prstGeom prst="cube">
                <a:avLst/>
              </a:prstGeom>
              <a:solidFill>
                <a:srgbClr val="FFC0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5B20BB36-F8A0-45BA-9D5B-A11D889BCC83}"/>
                  </a:ext>
                </a:extLst>
              </p:cNvPr>
              <p:cNvSpPr/>
              <p:nvPr/>
            </p:nvSpPr>
            <p:spPr>
              <a:xfrm>
                <a:off x="653273" y="1608434"/>
                <a:ext cx="114296" cy="136244"/>
              </a:xfrm>
              <a:prstGeom prst="cube">
                <a:avLst/>
              </a:prstGeom>
              <a:solidFill>
                <a:srgbClr val="FFFF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DDFE2B61-18F5-4500-9F28-95B988941557}"/>
                  </a:ext>
                </a:extLst>
              </p:cNvPr>
              <p:cNvSpPr/>
              <p:nvPr/>
            </p:nvSpPr>
            <p:spPr>
              <a:xfrm>
                <a:off x="737553" y="1608318"/>
                <a:ext cx="303822" cy="136244"/>
              </a:xfrm>
              <a:prstGeom prst="cube">
                <a:avLst>
                  <a:gd name="adj" fmla="val 19407"/>
                </a:avLst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. . . </a:t>
                </a:r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E0FE5E02-DFC4-478E-BABF-65AF66F25F7E}"/>
                  </a:ext>
                </a:extLst>
              </p:cNvPr>
              <p:cNvSpPr/>
              <p:nvPr/>
            </p:nvSpPr>
            <p:spPr>
              <a:xfrm>
                <a:off x="1013460" y="1608318"/>
                <a:ext cx="114296" cy="136244"/>
              </a:xfrm>
              <a:prstGeom prst="cube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FE765F00-BF6E-4811-95AD-F8C448BBE40A}"/>
                  </a:ext>
                </a:extLst>
              </p:cNvPr>
              <p:cNvSpPr/>
              <p:nvPr/>
            </p:nvSpPr>
            <p:spPr>
              <a:xfrm>
                <a:off x="1096420" y="1608318"/>
                <a:ext cx="114296" cy="136244"/>
              </a:xfrm>
              <a:prstGeom prst="cube">
                <a:avLst/>
              </a:prstGeom>
              <a:solidFill>
                <a:srgbClr val="0B45FD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2F03D2F5-426E-4FEC-860F-913CC855E52E}"/>
                  </a:ext>
                </a:extLst>
              </p:cNvPr>
              <p:cNvSpPr/>
              <p:nvPr/>
            </p:nvSpPr>
            <p:spPr>
              <a:xfrm>
                <a:off x="1182432" y="1608572"/>
                <a:ext cx="114296" cy="136244"/>
              </a:xfrm>
              <a:prstGeom prst="cube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74F5692E-8922-4754-85D6-BA648B034FAA}"/>
                  </a:ext>
                </a:extLst>
              </p:cNvPr>
              <p:cNvSpPr/>
              <p:nvPr/>
            </p:nvSpPr>
            <p:spPr>
              <a:xfrm>
                <a:off x="1266539" y="1608566"/>
                <a:ext cx="114296" cy="136244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A32AA18-837A-44D2-8016-14266F79CACC}"/>
                </a:ext>
              </a:extLst>
            </p:cNvPr>
            <p:cNvGrpSpPr/>
            <p:nvPr/>
          </p:nvGrpSpPr>
          <p:grpSpPr>
            <a:xfrm>
              <a:off x="2358709" y="1363517"/>
              <a:ext cx="115619" cy="821691"/>
              <a:chOff x="6140262" y="824112"/>
              <a:chExt cx="115619" cy="821691"/>
            </a:xfrm>
          </p:grpSpPr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9E76FA3A-BE90-40B9-B889-2B530A1870C3}"/>
                  </a:ext>
                </a:extLst>
              </p:cNvPr>
              <p:cNvSpPr/>
              <p:nvPr/>
            </p:nvSpPr>
            <p:spPr>
              <a:xfrm>
                <a:off x="6140331" y="1509559"/>
                <a:ext cx="114296" cy="136244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5D5D484B-3F9A-43D7-907A-F12113B66D8E}"/>
                  </a:ext>
                </a:extLst>
              </p:cNvPr>
              <p:cNvSpPr/>
              <p:nvPr/>
            </p:nvSpPr>
            <p:spPr>
              <a:xfrm>
                <a:off x="6140331" y="1409672"/>
                <a:ext cx="114296" cy="136244"/>
              </a:xfrm>
              <a:prstGeom prst="cub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F1E2D99B-919E-412B-A548-6F419C00B3FF}"/>
                  </a:ext>
                </a:extLst>
              </p:cNvPr>
              <p:cNvSpPr/>
              <p:nvPr/>
            </p:nvSpPr>
            <p:spPr>
              <a:xfrm>
                <a:off x="6140331" y="1310848"/>
                <a:ext cx="114296" cy="136244"/>
              </a:xfrm>
              <a:prstGeom prst="cube">
                <a:avLst/>
              </a:prstGeom>
              <a:solidFill>
                <a:srgbClr val="FFFF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101439BE-DC8D-4FF4-BA77-54973883DE18}"/>
                  </a:ext>
                </a:extLst>
              </p:cNvPr>
              <p:cNvSpPr/>
              <p:nvPr/>
            </p:nvSpPr>
            <p:spPr>
              <a:xfrm>
                <a:off x="6140262" y="1130685"/>
                <a:ext cx="114296" cy="210170"/>
              </a:xfrm>
              <a:prstGeom prst="cube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eaVert" lIns="0" tIns="0" rIns="0" bIns="0" rtlCol="0" anchor="ctr"/>
              <a:lstStyle/>
              <a:p>
                <a:pPr algn="ctr"/>
                <a:r>
                  <a:rPr lang="en-US" sz="500" dirty="0"/>
                  <a:t>…</a:t>
                </a:r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633BBBEF-7535-4BE4-9B29-7D4D8460AC30}"/>
                  </a:ext>
                </a:extLst>
              </p:cNvPr>
              <p:cNvSpPr/>
              <p:nvPr/>
            </p:nvSpPr>
            <p:spPr>
              <a:xfrm>
                <a:off x="6141585" y="1022823"/>
                <a:ext cx="114296" cy="136244"/>
              </a:xfrm>
              <a:prstGeom prst="cube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E8DA18DC-2D9E-4688-A743-3F44D0617AB1}"/>
                  </a:ext>
                </a:extLst>
              </p:cNvPr>
              <p:cNvSpPr/>
              <p:nvPr/>
            </p:nvSpPr>
            <p:spPr>
              <a:xfrm>
                <a:off x="6141585" y="922936"/>
                <a:ext cx="114296" cy="136244"/>
              </a:xfrm>
              <a:prstGeom prst="cube">
                <a:avLst/>
              </a:prstGeom>
              <a:solidFill>
                <a:schemeClr val="accent1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A412EA06-3315-4235-8083-0F6C04A40FB8}"/>
                  </a:ext>
                </a:extLst>
              </p:cNvPr>
              <p:cNvSpPr/>
              <p:nvPr/>
            </p:nvSpPr>
            <p:spPr>
              <a:xfrm>
                <a:off x="6141585" y="824112"/>
                <a:ext cx="114296" cy="136244"/>
              </a:xfrm>
              <a:prstGeom prst="cube">
                <a:avLst/>
              </a:prstGeom>
              <a:solidFill>
                <a:srgbClr val="FFC0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7A05E97-0A68-433B-AEDE-957D8117D0B7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>
              <a:off x="2478031" y="1805987"/>
              <a:ext cx="741216" cy="11708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E5A7DE-0B86-48F1-A46B-3D5C6A6481FE}"/>
                </a:ext>
              </a:extLst>
            </p:cNvPr>
            <p:cNvCxnSpPr>
              <a:cxnSpLocks/>
              <a:stCxn id="65" idx="0"/>
              <a:endCxn id="54" idx="4"/>
            </p:cNvCxnSpPr>
            <p:nvPr/>
          </p:nvCxnSpPr>
          <p:spPr>
            <a:xfrm flipV="1">
              <a:off x="3323735" y="1926192"/>
              <a:ext cx="4009" cy="400034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D3D625F-F224-4635-A368-345360574548}"/>
                </a:ext>
              </a:extLst>
            </p:cNvPr>
            <p:cNvSpPr/>
            <p:nvPr/>
          </p:nvSpPr>
          <p:spPr>
            <a:xfrm>
              <a:off x="4659087" y="1404619"/>
              <a:ext cx="795556" cy="781354"/>
            </a:xfrm>
            <a:prstGeom prst="rec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FD6E505-8C33-4B86-86DA-5B3514F87E8B}"/>
                </a:ext>
              </a:extLst>
            </p:cNvPr>
            <p:cNvSpPr txBox="1"/>
            <p:nvPr/>
          </p:nvSpPr>
          <p:spPr>
            <a:xfrm>
              <a:off x="5094807" y="1456572"/>
              <a:ext cx="264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H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FD720E-1BC9-48C1-A115-98609E2FB7ED}"/>
                </a:ext>
              </a:extLst>
            </p:cNvPr>
            <p:cNvSpPr txBox="1"/>
            <p:nvPr/>
          </p:nvSpPr>
          <p:spPr>
            <a:xfrm>
              <a:off x="5155438" y="1702809"/>
              <a:ext cx="309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F3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69B6B86-E5F0-42C0-893C-8C01930CCA96}"/>
                </a:ext>
              </a:extLst>
            </p:cNvPr>
            <p:cNvSpPr txBox="1"/>
            <p:nvPr/>
          </p:nvSpPr>
          <p:spPr>
            <a:xfrm>
              <a:off x="4964444" y="1894885"/>
              <a:ext cx="309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F2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107CE27-A86D-4F04-9CAC-84C2D6349E84}"/>
                </a:ext>
              </a:extLst>
            </p:cNvPr>
            <p:cNvGrpSpPr/>
            <p:nvPr/>
          </p:nvGrpSpPr>
          <p:grpSpPr>
            <a:xfrm>
              <a:off x="1311515" y="2847624"/>
              <a:ext cx="795556" cy="1289708"/>
              <a:chOff x="1240609" y="2652278"/>
              <a:chExt cx="795556" cy="1289708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F91087E-489C-46B4-992E-3B299C93710C}"/>
                  </a:ext>
                </a:extLst>
              </p:cNvPr>
              <p:cNvSpPr/>
              <p:nvPr/>
            </p:nvSpPr>
            <p:spPr>
              <a:xfrm>
                <a:off x="1240609" y="2652278"/>
                <a:ext cx="795556" cy="128970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B46BFAC-A116-4E9F-B7D7-ECFF3B49B289}"/>
                  </a:ext>
                </a:extLst>
              </p:cNvPr>
              <p:cNvSpPr txBox="1"/>
              <p:nvPr/>
            </p:nvSpPr>
            <p:spPr>
              <a:xfrm>
                <a:off x="1757885" y="2661823"/>
                <a:ext cx="2648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H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985E08-7846-407E-9AD0-0510F9049A7F}"/>
                  </a:ext>
                </a:extLst>
              </p:cNvPr>
              <p:cNvSpPr txBox="1"/>
              <p:nvPr/>
            </p:nvSpPr>
            <p:spPr>
              <a:xfrm>
                <a:off x="1622538" y="2908059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F3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C025CCB-7281-4054-8D3B-DB6E99E593D2}"/>
                  </a:ext>
                </a:extLst>
              </p:cNvPr>
              <p:cNvSpPr txBox="1"/>
              <p:nvPr/>
            </p:nvSpPr>
            <p:spPr>
              <a:xfrm>
                <a:off x="1591219" y="312871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F2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9889F0-36A9-448F-B584-B1BC914328FC}"/>
                  </a:ext>
                </a:extLst>
              </p:cNvPr>
              <p:cNvSpPr txBox="1"/>
              <p:nvPr/>
            </p:nvSpPr>
            <p:spPr>
              <a:xfrm>
                <a:off x="1714718" y="3345710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F1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5F54C5A-2599-4930-8EE5-D9838FFC1E51}"/>
                  </a:ext>
                </a:extLst>
              </p:cNvPr>
              <p:cNvSpPr txBox="1"/>
              <p:nvPr/>
            </p:nvSpPr>
            <p:spPr>
              <a:xfrm>
                <a:off x="1622538" y="363396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T</a:t>
                </a:r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49B8A0BC-3839-4C33-AABD-0C9F45C287CD}"/>
                  </a:ext>
                </a:extLst>
              </p:cNvPr>
              <p:cNvSpPr/>
              <p:nvPr/>
            </p:nvSpPr>
            <p:spPr>
              <a:xfrm>
                <a:off x="1566953" y="3674573"/>
                <a:ext cx="116994" cy="11699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FA9D1629-0F09-42C9-87A1-F5EE8746E439}"/>
                  </a:ext>
                </a:extLst>
              </p:cNvPr>
              <p:cNvSpPr/>
              <p:nvPr/>
            </p:nvSpPr>
            <p:spPr>
              <a:xfrm>
                <a:off x="1659938" y="3407936"/>
                <a:ext cx="116994" cy="116994"/>
              </a:xfrm>
              <a:prstGeom prst="flowChartConnector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FFCD5385-CBAA-4409-B5FF-EF5256C5C65B}"/>
                  </a:ext>
                </a:extLst>
              </p:cNvPr>
              <p:cNvSpPr/>
              <p:nvPr/>
            </p:nvSpPr>
            <p:spPr>
              <a:xfrm>
                <a:off x="1528091" y="3203159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F7E271A4-71AC-4815-AB2D-0BFA26AA4CF4}"/>
                  </a:ext>
                </a:extLst>
              </p:cNvPr>
              <p:cNvSpPr/>
              <p:nvPr/>
            </p:nvSpPr>
            <p:spPr>
              <a:xfrm>
                <a:off x="1540669" y="2959873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5AD2F80A-BDC1-4400-85C8-C968CF237636}"/>
                  </a:ext>
                </a:extLst>
              </p:cNvPr>
              <p:cNvSpPr/>
              <p:nvPr/>
            </p:nvSpPr>
            <p:spPr>
              <a:xfrm>
                <a:off x="1691899" y="2733398"/>
                <a:ext cx="116994" cy="11699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8D45A9-633D-47A8-AB67-417C298A335C}"/>
                </a:ext>
              </a:extLst>
            </p:cNvPr>
            <p:cNvSpPr/>
            <p:nvPr/>
          </p:nvSpPr>
          <p:spPr>
            <a:xfrm>
              <a:off x="3966229" y="2889022"/>
              <a:ext cx="162327" cy="1038225"/>
            </a:xfrm>
            <a:custGeom>
              <a:avLst/>
              <a:gdLst>
                <a:gd name="connsiteX0" fmla="*/ 44852 w 162327"/>
                <a:gd name="connsiteY0" fmla="*/ 1038225 h 1038225"/>
                <a:gd name="connsiteX1" fmla="*/ 22627 w 162327"/>
                <a:gd name="connsiteY1" fmla="*/ 793750 h 1038225"/>
                <a:gd name="connsiteX2" fmla="*/ 102002 w 162327"/>
                <a:gd name="connsiteY2" fmla="*/ 565150 h 1038225"/>
                <a:gd name="connsiteX3" fmla="*/ 402 w 162327"/>
                <a:gd name="connsiteY3" fmla="*/ 314325 h 1038225"/>
                <a:gd name="connsiteX4" fmla="*/ 70252 w 162327"/>
                <a:gd name="connsiteY4" fmla="*/ 98425 h 1038225"/>
                <a:gd name="connsiteX5" fmla="*/ 162327 w 162327"/>
                <a:gd name="connsiteY5" fmla="*/ 0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327" h="1038225">
                  <a:moveTo>
                    <a:pt x="44852" y="1038225"/>
                  </a:moveTo>
                  <a:cubicBezTo>
                    <a:pt x="28977" y="955410"/>
                    <a:pt x="13102" y="872596"/>
                    <a:pt x="22627" y="793750"/>
                  </a:cubicBezTo>
                  <a:cubicBezTo>
                    <a:pt x="32152" y="714904"/>
                    <a:pt x="105706" y="645054"/>
                    <a:pt x="102002" y="565150"/>
                  </a:cubicBezTo>
                  <a:cubicBezTo>
                    <a:pt x="98298" y="485246"/>
                    <a:pt x="5694" y="392112"/>
                    <a:pt x="402" y="314325"/>
                  </a:cubicBezTo>
                  <a:cubicBezTo>
                    <a:pt x="-4890" y="236538"/>
                    <a:pt x="43264" y="150812"/>
                    <a:pt x="70252" y="98425"/>
                  </a:cubicBezTo>
                  <a:cubicBezTo>
                    <a:pt x="97240" y="46037"/>
                    <a:pt x="129783" y="23018"/>
                    <a:pt x="162327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47C4D8F-2C7F-4E2B-B3CB-3032E2FC69DB}"/>
                </a:ext>
              </a:extLst>
            </p:cNvPr>
            <p:cNvGrpSpPr/>
            <p:nvPr/>
          </p:nvGrpSpPr>
          <p:grpSpPr>
            <a:xfrm>
              <a:off x="3629289" y="2846301"/>
              <a:ext cx="795556" cy="1289708"/>
              <a:chOff x="1240609" y="2652278"/>
              <a:chExt cx="795556" cy="1289708"/>
            </a:xfrm>
          </p:grpSpPr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E8B00D53-C212-4BE7-9E72-5D986151664A}"/>
                  </a:ext>
                </a:extLst>
              </p:cNvPr>
              <p:cNvSpPr/>
              <p:nvPr/>
            </p:nvSpPr>
            <p:spPr>
              <a:xfrm>
                <a:off x="1566953" y="3674573"/>
                <a:ext cx="116994" cy="11699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6214300C-9705-4B09-887D-63A05EC072F2}"/>
                  </a:ext>
                </a:extLst>
              </p:cNvPr>
              <p:cNvSpPr/>
              <p:nvPr/>
            </p:nvSpPr>
            <p:spPr>
              <a:xfrm>
                <a:off x="1540284" y="3436474"/>
                <a:ext cx="116994" cy="116994"/>
              </a:xfrm>
              <a:prstGeom prst="flowChartConnector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03BBB40-4609-4091-B247-6157DD6FE1A1}"/>
                  </a:ext>
                </a:extLst>
              </p:cNvPr>
              <p:cNvSpPr/>
              <p:nvPr/>
            </p:nvSpPr>
            <p:spPr>
              <a:xfrm>
                <a:off x="1240609" y="2652278"/>
                <a:ext cx="795556" cy="128970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E7DC51C-AD4F-47F5-AE7F-6F66C56797C2}"/>
                  </a:ext>
                </a:extLst>
              </p:cNvPr>
              <p:cNvSpPr txBox="1"/>
              <p:nvPr/>
            </p:nvSpPr>
            <p:spPr>
              <a:xfrm>
                <a:off x="1657278" y="2661823"/>
                <a:ext cx="2648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H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7032008-23D9-480B-8CD5-4F9962309017}"/>
                  </a:ext>
                </a:extLst>
              </p:cNvPr>
              <p:cNvSpPr txBox="1"/>
              <p:nvPr/>
            </p:nvSpPr>
            <p:spPr>
              <a:xfrm>
                <a:off x="1609960" y="2908059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F3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22768BA-814D-47EA-94B4-ABC04D1ED074}"/>
                  </a:ext>
                </a:extLst>
              </p:cNvPr>
              <p:cNvSpPr txBox="1"/>
              <p:nvPr/>
            </p:nvSpPr>
            <p:spPr>
              <a:xfrm>
                <a:off x="1685666" y="312871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F2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AEE029-B6C2-457A-9DED-9FB63A9D629B}"/>
                  </a:ext>
                </a:extLst>
              </p:cNvPr>
              <p:cNvSpPr txBox="1"/>
              <p:nvPr/>
            </p:nvSpPr>
            <p:spPr>
              <a:xfrm>
                <a:off x="1609960" y="3375223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F1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A0AB42C-D7D4-4B6E-88A3-D0EBA134B194}"/>
                  </a:ext>
                </a:extLst>
              </p:cNvPr>
              <p:cNvSpPr txBox="1"/>
              <p:nvPr/>
            </p:nvSpPr>
            <p:spPr>
              <a:xfrm>
                <a:off x="1622538" y="363396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T</a:t>
                </a:r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FDAE517C-4E12-4D80-9A44-AAD2E27C95EF}"/>
                  </a:ext>
                </a:extLst>
              </p:cNvPr>
              <p:cNvSpPr/>
              <p:nvPr/>
            </p:nvSpPr>
            <p:spPr>
              <a:xfrm>
                <a:off x="1622538" y="3203159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D940A1EB-013A-4AF6-A325-E7D064A675E7}"/>
                  </a:ext>
                </a:extLst>
              </p:cNvPr>
              <p:cNvSpPr/>
              <p:nvPr/>
            </p:nvSpPr>
            <p:spPr>
              <a:xfrm>
                <a:off x="1528091" y="2959873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0211C85B-35FC-46A2-86F2-51B782711101}"/>
                  </a:ext>
                </a:extLst>
              </p:cNvPr>
              <p:cNvSpPr/>
              <p:nvPr/>
            </p:nvSpPr>
            <p:spPr>
              <a:xfrm>
                <a:off x="1591292" y="2733398"/>
                <a:ext cx="116994" cy="11699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BFEAB4F-36F3-431F-BA30-90DE57A56E0C}"/>
                </a:ext>
              </a:extLst>
            </p:cNvPr>
            <p:cNvSpPr/>
            <p:nvPr/>
          </p:nvSpPr>
          <p:spPr>
            <a:xfrm>
              <a:off x="2937784" y="2903263"/>
              <a:ext cx="200469" cy="1033509"/>
            </a:xfrm>
            <a:custGeom>
              <a:avLst/>
              <a:gdLst>
                <a:gd name="connsiteX0" fmla="*/ 73172 w 200469"/>
                <a:gd name="connsiteY0" fmla="*/ 1033509 h 1033509"/>
                <a:gd name="connsiteX1" fmla="*/ 200172 w 200469"/>
                <a:gd name="connsiteY1" fmla="*/ 779509 h 1033509"/>
                <a:gd name="connsiteX2" fmla="*/ 41422 w 200469"/>
                <a:gd name="connsiteY2" fmla="*/ 550909 h 1033509"/>
                <a:gd name="connsiteX3" fmla="*/ 149372 w 200469"/>
                <a:gd name="connsiteY3" fmla="*/ 306434 h 1033509"/>
                <a:gd name="connsiteX4" fmla="*/ 147 w 200469"/>
                <a:gd name="connsiteY4" fmla="*/ 84184 h 1033509"/>
                <a:gd name="connsiteX5" fmla="*/ 120797 w 200469"/>
                <a:gd name="connsiteY5" fmla="*/ 1634 h 103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469" h="1033509">
                  <a:moveTo>
                    <a:pt x="73172" y="1033509"/>
                  </a:moveTo>
                  <a:cubicBezTo>
                    <a:pt x="139318" y="946725"/>
                    <a:pt x="205464" y="859942"/>
                    <a:pt x="200172" y="779509"/>
                  </a:cubicBezTo>
                  <a:cubicBezTo>
                    <a:pt x="194880" y="699076"/>
                    <a:pt x="49889" y="629755"/>
                    <a:pt x="41422" y="550909"/>
                  </a:cubicBezTo>
                  <a:cubicBezTo>
                    <a:pt x="32955" y="472063"/>
                    <a:pt x="156251" y="384221"/>
                    <a:pt x="149372" y="306434"/>
                  </a:cubicBezTo>
                  <a:cubicBezTo>
                    <a:pt x="142493" y="228647"/>
                    <a:pt x="4909" y="134984"/>
                    <a:pt x="147" y="84184"/>
                  </a:cubicBezTo>
                  <a:cubicBezTo>
                    <a:pt x="-4615" y="33384"/>
                    <a:pt x="107039" y="-8949"/>
                    <a:pt x="120797" y="1634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8AA1FBF-7FDF-439A-AD1A-2653F3C3DEEB}"/>
                </a:ext>
              </a:extLst>
            </p:cNvPr>
            <p:cNvGrpSpPr/>
            <p:nvPr/>
          </p:nvGrpSpPr>
          <p:grpSpPr>
            <a:xfrm>
              <a:off x="2629316" y="2847624"/>
              <a:ext cx="823551" cy="1289708"/>
              <a:chOff x="1240609" y="2652278"/>
              <a:chExt cx="823551" cy="1289708"/>
            </a:xfrm>
          </p:grpSpPr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B053EA6A-0AC5-4E93-9389-FDECB746CAE0}"/>
                  </a:ext>
                </a:extLst>
              </p:cNvPr>
              <p:cNvSpPr/>
              <p:nvPr/>
            </p:nvSpPr>
            <p:spPr>
              <a:xfrm>
                <a:off x="1566953" y="3674573"/>
                <a:ext cx="116994" cy="11699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4918AF18-6D2B-47DD-A39F-72A418D9ACF3}"/>
                  </a:ext>
                </a:extLst>
              </p:cNvPr>
              <p:cNvSpPr/>
              <p:nvPr/>
            </p:nvSpPr>
            <p:spPr>
              <a:xfrm>
                <a:off x="1687384" y="3440835"/>
                <a:ext cx="116994" cy="116994"/>
              </a:xfrm>
              <a:prstGeom prst="flowChartConnector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A91833F-DEF8-496F-8199-2BA65C73BE30}"/>
                  </a:ext>
                </a:extLst>
              </p:cNvPr>
              <p:cNvSpPr/>
              <p:nvPr/>
            </p:nvSpPr>
            <p:spPr>
              <a:xfrm>
                <a:off x="1240609" y="2652278"/>
                <a:ext cx="795556" cy="128970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C8BC6D1-26B6-4ACC-BE2E-899D402C49C0}"/>
                  </a:ext>
                </a:extLst>
              </p:cNvPr>
              <p:cNvSpPr txBox="1"/>
              <p:nvPr/>
            </p:nvSpPr>
            <p:spPr>
              <a:xfrm>
                <a:off x="1561513" y="2661823"/>
                <a:ext cx="2648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H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DBD05A-E67F-4D4D-8512-2B18F33F7B8C}"/>
                  </a:ext>
                </a:extLst>
              </p:cNvPr>
              <p:cNvSpPr txBox="1"/>
              <p:nvPr/>
            </p:nvSpPr>
            <p:spPr>
              <a:xfrm>
                <a:off x="1723726" y="2908059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F3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FC6751D-A78D-452D-B7C1-21381FE49D88}"/>
                  </a:ext>
                </a:extLst>
              </p:cNvPr>
              <p:cNvSpPr txBox="1"/>
              <p:nvPr/>
            </p:nvSpPr>
            <p:spPr>
              <a:xfrm>
                <a:off x="1597625" y="312871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F2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7B6A917-4C50-4546-9062-FAC67ED57115}"/>
                  </a:ext>
                </a:extLst>
              </p:cNvPr>
              <p:cNvSpPr txBox="1"/>
              <p:nvPr/>
            </p:nvSpPr>
            <p:spPr>
              <a:xfrm>
                <a:off x="1754460" y="3378609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F1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33CDD9D-26D3-489A-8BD6-199D3021AF33}"/>
                  </a:ext>
                </a:extLst>
              </p:cNvPr>
              <p:cNvSpPr txBox="1"/>
              <p:nvPr/>
            </p:nvSpPr>
            <p:spPr>
              <a:xfrm>
                <a:off x="1622538" y="363396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T</a:t>
                </a:r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C4D4C9D5-1F48-4CE7-B896-66CB64E911B7}"/>
                  </a:ext>
                </a:extLst>
              </p:cNvPr>
              <p:cNvSpPr/>
              <p:nvPr/>
            </p:nvSpPr>
            <p:spPr>
              <a:xfrm>
                <a:off x="1534497" y="3203159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0A95090B-F457-460C-884B-F84E6D011C79}"/>
                  </a:ext>
                </a:extLst>
              </p:cNvPr>
              <p:cNvSpPr/>
              <p:nvPr/>
            </p:nvSpPr>
            <p:spPr>
              <a:xfrm>
                <a:off x="1641857" y="2959873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AE404BB-3BE0-4E6A-B227-A1CF6219A89E}"/>
                  </a:ext>
                </a:extLst>
              </p:cNvPr>
              <p:cNvSpPr/>
              <p:nvPr/>
            </p:nvSpPr>
            <p:spPr>
              <a:xfrm>
                <a:off x="1495527" y="2733398"/>
                <a:ext cx="116994" cy="11699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6E471AA-554B-417A-8DA0-88C3AD4E2DDE}"/>
                </a:ext>
              </a:extLst>
            </p:cNvPr>
            <p:cNvSpPr/>
            <p:nvPr/>
          </p:nvSpPr>
          <p:spPr>
            <a:xfrm>
              <a:off x="4971519" y="1457097"/>
              <a:ext cx="165349" cy="581025"/>
            </a:xfrm>
            <a:custGeom>
              <a:avLst/>
              <a:gdLst>
                <a:gd name="connsiteX0" fmla="*/ 0 w 165349"/>
                <a:gd name="connsiteY0" fmla="*/ 581025 h 581025"/>
                <a:gd name="connsiteX1" fmla="*/ 161925 w 165349"/>
                <a:gd name="connsiteY1" fmla="*/ 314325 h 581025"/>
                <a:gd name="connsiteX2" fmla="*/ 104775 w 165349"/>
                <a:gd name="connsiteY2" fmla="*/ 104775 h 581025"/>
                <a:gd name="connsiteX3" fmla="*/ 38100 w 165349"/>
                <a:gd name="connsiteY3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349" h="581025">
                  <a:moveTo>
                    <a:pt x="0" y="581025"/>
                  </a:moveTo>
                  <a:cubicBezTo>
                    <a:pt x="72231" y="487362"/>
                    <a:pt x="144463" y="393700"/>
                    <a:pt x="161925" y="314325"/>
                  </a:cubicBezTo>
                  <a:cubicBezTo>
                    <a:pt x="179387" y="234950"/>
                    <a:pt x="125413" y="157162"/>
                    <a:pt x="104775" y="104775"/>
                  </a:cubicBezTo>
                  <a:cubicBezTo>
                    <a:pt x="84138" y="52387"/>
                    <a:pt x="61119" y="26193"/>
                    <a:pt x="38100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headEnd type="none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34C298AA-1121-4005-B081-B9D83F92F9AE}"/>
                </a:ext>
              </a:extLst>
            </p:cNvPr>
            <p:cNvSpPr/>
            <p:nvPr/>
          </p:nvSpPr>
          <p:spPr>
            <a:xfrm>
              <a:off x="5073569" y="1754623"/>
              <a:ext cx="116994" cy="11699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753D9669-FF93-4287-B001-6A47EC6C46ED}"/>
                </a:ext>
              </a:extLst>
            </p:cNvPr>
            <p:cNvSpPr/>
            <p:nvPr/>
          </p:nvSpPr>
          <p:spPr>
            <a:xfrm>
              <a:off x="5028820" y="1528147"/>
              <a:ext cx="116994" cy="11699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1E6FE0C-F717-477B-BBA8-61D2FDB611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9088" y="2185209"/>
              <a:ext cx="647191" cy="10688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B3C7DF7-B3F1-49BC-B95E-58B25E0982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4644" y="1404619"/>
              <a:ext cx="1397480" cy="98010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62B7E9B-5C72-479E-9F9B-D0DB97E5C9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4643" y="2185209"/>
              <a:ext cx="1089728" cy="10688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87AAAC9-077C-46D1-A145-90B020A8B4D5}"/>
                </a:ext>
              </a:extLst>
            </p:cNvPr>
            <p:cNvSpPr/>
            <p:nvPr/>
          </p:nvSpPr>
          <p:spPr>
            <a:xfrm>
              <a:off x="4908337" y="2038122"/>
              <a:ext cx="45719" cy="149225"/>
            </a:xfrm>
            <a:custGeom>
              <a:avLst/>
              <a:gdLst>
                <a:gd name="connsiteX0" fmla="*/ 62233 w 62233"/>
                <a:gd name="connsiteY0" fmla="*/ 0 h 149225"/>
                <a:gd name="connsiteX1" fmla="*/ 1908 w 62233"/>
                <a:gd name="connsiteY1" fmla="*/ 101600 h 149225"/>
                <a:gd name="connsiteX2" fmla="*/ 20958 w 62233"/>
                <a:gd name="connsiteY2" fmla="*/ 149225 h 1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233" h="149225">
                  <a:moveTo>
                    <a:pt x="62233" y="0"/>
                  </a:moveTo>
                  <a:cubicBezTo>
                    <a:pt x="35510" y="38364"/>
                    <a:pt x="8787" y="76729"/>
                    <a:pt x="1908" y="101600"/>
                  </a:cubicBezTo>
                  <a:cubicBezTo>
                    <a:pt x="-4971" y="126471"/>
                    <a:pt x="7993" y="137848"/>
                    <a:pt x="20958" y="149225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E4E04FCE-9E99-41D9-AE17-DAC5B63D951F}"/>
                </a:ext>
              </a:extLst>
            </p:cNvPr>
            <p:cNvSpPr/>
            <p:nvPr/>
          </p:nvSpPr>
          <p:spPr>
            <a:xfrm>
              <a:off x="4901316" y="1969332"/>
              <a:ext cx="116994" cy="11699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A84F9FF-29EC-460C-B8B8-33B2C46B439C}"/>
                </a:ext>
              </a:extLst>
            </p:cNvPr>
            <p:cNvSpPr txBox="1"/>
            <p:nvPr/>
          </p:nvSpPr>
          <p:spPr>
            <a:xfrm>
              <a:off x="4680673" y="1183043"/>
              <a:ext cx="7857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Prediction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1048725-94E4-4141-8E72-F850685A440C}"/>
                </a:ext>
              </a:extLst>
            </p:cNvPr>
            <p:cNvSpPr txBox="1"/>
            <p:nvPr/>
          </p:nvSpPr>
          <p:spPr>
            <a:xfrm>
              <a:off x="1144355" y="2529239"/>
              <a:ext cx="13244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Historical sequence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AFCA86F-1E0B-4F49-AD4B-9FE51FFE5479}"/>
                </a:ext>
              </a:extLst>
            </p:cNvPr>
            <p:cNvSpPr txBox="1"/>
            <p:nvPr/>
          </p:nvSpPr>
          <p:spPr>
            <a:xfrm>
              <a:off x="1287140" y="1195960"/>
              <a:ext cx="9044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Observation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D857FF0-69FC-4B1C-A7E4-B78F68507C39}"/>
                </a:ext>
              </a:extLst>
            </p:cNvPr>
            <p:cNvSpPr txBox="1"/>
            <p:nvPr/>
          </p:nvSpPr>
          <p:spPr>
            <a:xfrm>
              <a:off x="1842737" y="1509415"/>
              <a:ext cx="3401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F1’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1A9B252-3009-432E-B2D6-DBF60BA79D83}"/>
                </a:ext>
              </a:extLst>
            </p:cNvPr>
            <p:cNvSpPr txBox="1"/>
            <p:nvPr/>
          </p:nvSpPr>
          <p:spPr>
            <a:xfrm>
              <a:off x="1259606" y="1645756"/>
              <a:ext cx="309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F1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DA33FB1-E06B-4946-BCEE-5A6B5197D6B2}"/>
                </a:ext>
              </a:extLst>
            </p:cNvPr>
            <p:cNvSpPr txBox="1"/>
            <p:nvPr/>
          </p:nvSpPr>
          <p:spPr>
            <a:xfrm>
              <a:off x="1718619" y="186023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3B55C8-BA27-431E-A558-227D1A66B145}"/>
              </a:ext>
            </a:extLst>
          </p:cNvPr>
          <p:cNvGrpSpPr/>
          <p:nvPr/>
        </p:nvGrpSpPr>
        <p:grpSpPr>
          <a:xfrm>
            <a:off x="1537314" y="5298575"/>
            <a:ext cx="7005553" cy="817918"/>
            <a:chOff x="1338949" y="5132434"/>
            <a:chExt cx="3448946" cy="817918"/>
          </a:xfrm>
        </p:grpSpPr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09B08902-66FD-4517-A2EC-429F47B3C701}"/>
                </a:ext>
              </a:extLst>
            </p:cNvPr>
            <p:cNvSpPr/>
            <p:nvPr/>
          </p:nvSpPr>
          <p:spPr>
            <a:xfrm rot="10800000">
              <a:off x="1338949" y="5132434"/>
              <a:ext cx="3448946" cy="817918"/>
            </a:xfrm>
            <a:prstGeom prst="wedgeRectCallout">
              <a:avLst>
                <a:gd name="adj1" fmla="val -6235"/>
                <a:gd name="adj2" fmla="val 113602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796889-44E0-4780-A5DF-CB22083C0CC3}"/>
                </a:ext>
              </a:extLst>
            </p:cNvPr>
            <p:cNvSpPr txBox="1"/>
            <p:nvPr/>
          </p:nvSpPr>
          <p:spPr>
            <a:xfrm>
              <a:off x="1381864" y="5354131"/>
              <a:ext cx="340603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Let me use the </a:t>
              </a:r>
              <a:r>
                <a:rPr 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prior knowledge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current observations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444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3785 0.05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2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8BE8ED-04CE-4F76-B2FC-52A3BD702E90}"/>
              </a:ext>
            </a:extLst>
          </p:cNvPr>
          <p:cNvGrpSpPr/>
          <p:nvPr/>
        </p:nvGrpSpPr>
        <p:grpSpPr>
          <a:xfrm>
            <a:off x="3557572" y="1791859"/>
            <a:ext cx="5056748" cy="3429578"/>
            <a:chOff x="514350" y="1379557"/>
            <a:chExt cx="5056748" cy="3429578"/>
          </a:xfrm>
        </p:grpSpPr>
        <p:pic>
          <p:nvPicPr>
            <p:cNvPr id="138" name="Picture 137" descr="A picture containing wall, indoor&#10;&#10;Description automatically generated">
              <a:extLst>
                <a:ext uri="{FF2B5EF4-FFF2-40B4-BE49-F238E27FC236}">
                  <a16:creationId xmlns:a16="http://schemas.microsoft.com/office/drawing/2014/main" id="{A7FF53F7-9B84-4FBB-8A4D-172BA568A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r="469"/>
            <a:stretch/>
          </p:blipFill>
          <p:spPr>
            <a:xfrm>
              <a:off x="514350" y="1803995"/>
              <a:ext cx="4965700" cy="2998788"/>
            </a:xfrm>
            <a:custGeom>
              <a:avLst/>
              <a:gdLst>
                <a:gd name="connsiteX0" fmla="*/ 559184 w 4965700"/>
                <a:gd name="connsiteY0" fmla="*/ 0 h 2998788"/>
                <a:gd name="connsiteX1" fmla="*/ 4406516 w 4965700"/>
                <a:gd name="connsiteY1" fmla="*/ 0 h 2998788"/>
                <a:gd name="connsiteX2" fmla="*/ 4965700 w 4965700"/>
                <a:gd name="connsiteY2" fmla="*/ 2998788 h 2998788"/>
                <a:gd name="connsiteX3" fmla="*/ 0 w 4965700"/>
                <a:gd name="connsiteY3" fmla="*/ 2998788 h 299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5700" h="2998788">
                  <a:moveTo>
                    <a:pt x="559184" y="0"/>
                  </a:moveTo>
                  <a:lnTo>
                    <a:pt x="4406516" y="0"/>
                  </a:lnTo>
                  <a:lnTo>
                    <a:pt x="4965700" y="2998788"/>
                  </a:lnTo>
                  <a:lnTo>
                    <a:pt x="0" y="2998788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3F0C5DD-0E42-4FE1-80EF-8BAAAF906194}"/>
                </a:ext>
              </a:extLst>
            </p:cNvPr>
            <p:cNvGrpSpPr/>
            <p:nvPr/>
          </p:nvGrpSpPr>
          <p:grpSpPr>
            <a:xfrm>
              <a:off x="1121568" y="1379557"/>
              <a:ext cx="3751263" cy="276999"/>
              <a:chOff x="1121568" y="1379557"/>
              <a:chExt cx="3751263" cy="276999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29657A0E-152A-41C6-B8B7-7FC903DD4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568" y="1656556"/>
                <a:ext cx="3751263" cy="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68579BA-7C28-41AE-87A7-23D497346ADF}"/>
                  </a:ext>
                </a:extLst>
              </p:cNvPr>
              <p:cNvSpPr txBox="1"/>
              <p:nvPr/>
            </p:nvSpPr>
            <p:spPr>
              <a:xfrm>
                <a:off x="2541785" y="1379557"/>
                <a:ext cx="9428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2.5 meters</a:t>
                </a: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8AA46CE-B8BA-4EAC-BB9D-D27A79076C82}"/>
                </a:ext>
              </a:extLst>
            </p:cNvPr>
            <p:cNvGrpSpPr/>
            <p:nvPr/>
          </p:nvGrpSpPr>
          <p:grpSpPr>
            <a:xfrm>
              <a:off x="5014928" y="1765748"/>
              <a:ext cx="556170" cy="3043387"/>
              <a:chOff x="5014928" y="1765748"/>
              <a:chExt cx="556170" cy="3043387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C9327943-E421-4AA1-8542-C21FAF13E1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14928" y="1765748"/>
                <a:ext cx="556170" cy="304338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F13C169-A45B-4AD0-AC23-E3AEE093C4AC}"/>
                  </a:ext>
                </a:extLst>
              </p:cNvPr>
              <p:cNvSpPr txBox="1"/>
              <p:nvPr/>
            </p:nvSpPr>
            <p:spPr>
              <a:xfrm rot="4789153">
                <a:off x="4940631" y="2959022"/>
                <a:ext cx="910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1.9 meters</a:t>
                </a:r>
              </a:p>
            </p:txBody>
          </p:sp>
        </p:grpSp>
      </p:grpSp>
      <p:pic>
        <p:nvPicPr>
          <p:cNvPr id="157" name="Picture 156" descr="A close up of a toy&#10;&#10;Description automatically generated">
            <a:extLst>
              <a:ext uri="{FF2B5EF4-FFF2-40B4-BE49-F238E27FC236}">
                <a16:creationId xmlns:a16="http://schemas.microsoft.com/office/drawing/2014/main" id="{B29472A0-CEAA-40CE-A26E-4DD278C51D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t="12005" r="857" b="27550"/>
          <a:stretch/>
        </p:blipFill>
        <p:spPr>
          <a:xfrm>
            <a:off x="950945" y="364928"/>
            <a:ext cx="1858035" cy="1682026"/>
          </a:xfrm>
          <a:custGeom>
            <a:avLst/>
            <a:gdLst>
              <a:gd name="connsiteX0" fmla="*/ 383317 w 1319476"/>
              <a:gd name="connsiteY0" fmla="*/ 0 h 1194484"/>
              <a:gd name="connsiteX1" fmla="*/ 936160 w 1319476"/>
              <a:gd name="connsiteY1" fmla="*/ 0 h 1194484"/>
              <a:gd name="connsiteX2" fmla="*/ 1028604 w 1319476"/>
              <a:gd name="connsiteY2" fmla="*/ 50177 h 1194484"/>
              <a:gd name="connsiteX3" fmla="*/ 1319476 w 1319476"/>
              <a:gd name="connsiteY3" fmla="*/ 597242 h 1194484"/>
              <a:gd name="connsiteX4" fmla="*/ 1028604 w 1319476"/>
              <a:gd name="connsiteY4" fmla="*/ 1144307 h 1194484"/>
              <a:gd name="connsiteX5" fmla="*/ 936160 w 1319476"/>
              <a:gd name="connsiteY5" fmla="*/ 1194484 h 1194484"/>
              <a:gd name="connsiteX6" fmla="*/ 383317 w 1319476"/>
              <a:gd name="connsiteY6" fmla="*/ 1194484 h 1194484"/>
              <a:gd name="connsiteX7" fmla="*/ 290873 w 1319476"/>
              <a:gd name="connsiteY7" fmla="*/ 1144307 h 1194484"/>
              <a:gd name="connsiteX8" fmla="*/ 0 w 1319476"/>
              <a:gd name="connsiteY8" fmla="*/ 597242 h 1194484"/>
              <a:gd name="connsiteX9" fmla="*/ 290873 w 1319476"/>
              <a:gd name="connsiteY9" fmla="*/ 50177 h 11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9476" h="1194484">
                <a:moveTo>
                  <a:pt x="383317" y="0"/>
                </a:moveTo>
                <a:lnTo>
                  <a:pt x="936160" y="0"/>
                </a:lnTo>
                <a:lnTo>
                  <a:pt x="1028604" y="50177"/>
                </a:lnTo>
                <a:cubicBezTo>
                  <a:pt x="1204095" y="168737"/>
                  <a:pt x="1319476" y="369515"/>
                  <a:pt x="1319476" y="597242"/>
                </a:cubicBezTo>
                <a:cubicBezTo>
                  <a:pt x="1319476" y="824969"/>
                  <a:pt x="1204095" y="1025748"/>
                  <a:pt x="1028604" y="1144307"/>
                </a:cubicBezTo>
                <a:lnTo>
                  <a:pt x="936160" y="1194484"/>
                </a:lnTo>
                <a:lnTo>
                  <a:pt x="383317" y="1194484"/>
                </a:lnTo>
                <a:lnTo>
                  <a:pt x="290873" y="1144307"/>
                </a:lnTo>
                <a:cubicBezTo>
                  <a:pt x="115381" y="1025748"/>
                  <a:pt x="0" y="824969"/>
                  <a:pt x="0" y="597242"/>
                </a:cubicBezTo>
                <a:cubicBezTo>
                  <a:pt x="0" y="369515"/>
                  <a:pt x="115381" y="168737"/>
                  <a:pt x="290873" y="50177"/>
                </a:cubicBezTo>
                <a:close/>
              </a:path>
            </a:pathLst>
          </a:custGeom>
        </p:spPr>
      </p:pic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022FA3FF-95AD-46BA-9724-3BD7B9AB06A3}"/>
              </a:ext>
            </a:extLst>
          </p:cNvPr>
          <p:cNvCxnSpPr>
            <a:cxnSpLocks/>
          </p:cNvCxnSpPr>
          <p:nvPr/>
        </p:nvCxnSpPr>
        <p:spPr>
          <a:xfrm>
            <a:off x="3060790" y="1787290"/>
            <a:ext cx="945586" cy="259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1E5CA9C2-92AE-49ED-9B0F-7D90704D7616}"/>
              </a:ext>
            </a:extLst>
          </p:cNvPr>
          <p:cNvSpPr txBox="1"/>
          <p:nvPr/>
        </p:nvSpPr>
        <p:spPr>
          <a:xfrm>
            <a:off x="3349572" y="341051"/>
            <a:ext cx="538169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commercially available, two-wheeled robotics platform,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Thymio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equipped with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2BAEF38-C115-479B-83AC-3AC8FD8C149F}"/>
              </a:ext>
            </a:extLst>
          </p:cNvPr>
          <p:cNvSpPr txBox="1"/>
          <p:nvPr/>
        </p:nvSpPr>
        <p:spPr>
          <a:xfrm>
            <a:off x="335451" y="5362523"/>
            <a:ext cx="570497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central computer with an overhead camera to simulate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generic proximity sensors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virtual GPS system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0890659-9654-4918-8ADF-07B92F85BFA7}"/>
              </a:ext>
            </a:extLst>
          </p:cNvPr>
          <p:cNvGrpSpPr/>
          <p:nvPr/>
        </p:nvGrpSpPr>
        <p:grpSpPr>
          <a:xfrm>
            <a:off x="685556" y="1785648"/>
            <a:ext cx="3745926" cy="3522123"/>
            <a:chOff x="685556" y="1785648"/>
            <a:chExt cx="3745926" cy="3522123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79DCCEB-DDE5-49B4-82C6-2C050EDDCC5E}"/>
                </a:ext>
              </a:extLst>
            </p:cNvPr>
            <p:cNvGrpSpPr/>
            <p:nvPr/>
          </p:nvGrpSpPr>
          <p:grpSpPr>
            <a:xfrm>
              <a:off x="685556" y="1785648"/>
              <a:ext cx="3745926" cy="3522123"/>
              <a:chOff x="685556" y="1785648"/>
              <a:chExt cx="3745926" cy="3522123"/>
            </a:xfrm>
          </p:grpSpPr>
          <p:pic>
            <p:nvPicPr>
              <p:cNvPr id="159" name="Graphic 158" descr="Wi Fi">
                <a:extLst>
                  <a:ext uri="{FF2B5EF4-FFF2-40B4-BE49-F238E27FC236}">
                    <a16:creationId xmlns:a16="http://schemas.microsoft.com/office/drawing/2014/main" id="{3EBD406F-6F73-4990-A889-78D5ABCD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2556853">
                <a:off x="998120" y="1785648"/>
                <a:ext cx="1303091" cy="1303091"/>
              </a:xfrm>
              <a:prstGeom prst="rect">
                <a:avLst/>
              </a:prstGeom>
            </p:spPr>
          </p:pic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57A059B-E593-416E-B309-30A69F8ADC87}"/>
                  </a:ext>
                </a:extLst>
              </p:cNvPr>
              <p:cNvGrpSpPr/>
              <p:nvPr/>
            </p:nvGrpSpPr>
            <p:grpSpPr>
              <a:xfrm>
                <a:off x="685556" y="2293811"/>
                <a:ext cx="3745926" cy="3013960"/>
                <a:chOff x="685556" y="2293811"/>
                <a:chExt cx="3745926" cy="3013960"/>
              </a:xfrm>
            </p:grpSpPr>
            <p:pic>
              <p:nvPicPr>
                <p:cNvPr id="139" name="Graphic 138" descr="Computer">
                  <a:extLst>
                    <a:ext uri="{FF2B5EF4-FFF2-40B4-BE49-F238E27FC236}">
                      <a16:creationId xmlns:a16="http://schemas.microsoft.com/office/drawing/2014/main" id="{7116E455-72D8-496E-A650-EA6667777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556" y="3806204"/>
                  <a:ext cx="1501567" cy="1501567"/>
                </a:xfrm>
                <a:prstGeom prst="rect">
                  <a:avLst/>
                </a:prstGeom>
              </p:spPr>
            </p:pic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A15D7E0-8A56-40A1-9664-CA5576965394}"/>
                    </a:ext>
                  </a:extLst>
                </p:cNvPr>
                <p:cNvGrpSpPr/>
                <p:nvPr/>
              </p:nvGrpSpPr>
              <p:grpSpPr>
                <a:xfrm>
                  <a:off x="2038387" y="2293811"/>
                  <a:ext cx="2393095" cy="2822067"/>
                  <a:chOff x="2038387" y="2293811"/>
                  <a:chExt cx="2393095" cy="2822067"/>
                </a:xfrm>
              </p:grpSpPr>
              <p:sp>
                <p:nvSpPr>
                  <p:cNvPr id="194" name="Right Triangle 193">
                    <a:extLst>
                      <a:ext uri="{FF2B5EF4-FFF2-40B4-BE49-F238E27FC236}">
                        <a16:creationId xmlns:a16="http://schemas.microsoft.com/office/drawing/2014/main" id="{0EE283D3-E0A6-4D32-80BF-EB62AFEE13B7}"/>
                      </a:ext>
                    </a:extLst>
                  </p:cNvPr>
                  <p:cNvSpPr/>
                  <p:nvPr/>
                </p:nvSpPr>
                <p:spPr>
                  <a:xfrm rot="1966933">
                    <a:off x="3248162" y="2293811"/>
                    <a:ext cx="1183320" cy="2822067"/>
                  </a:xfrm>
                  <a:prstGeom prst="rtTriangle">
                    <a:avLst/>
                  </a:prstGeom>
                  <a:solidFill>
                    <a:schemeClr val="accent5">
                      <a:alpha val="4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7D426358-A8A5-4688-8C06-1D551775BCFA}"/>
                      </a:ext>
                    </a:extLst>
                  </p:cNvPr>
                  <p:cNvGrpSpPr/>
                  <p:nvPr/>
                </p:nvGrpSpPr>
                <p:grpSpPr>
                  <a:xfrm>
                    <a:off x="2038387" y="4176264"/>
                    <a:ext cx="914400" cy="914400"/>
                    <a:chOff x="1876592" y="2912614"/>
                    <a:chExt cx="914400" cy="914400"/>
                  </a:xfrm>
                </p:grpSpPr>
                <p:sp>
                  <p:nvSpPr>
                    <p:cNvPr id="195" name="Rectangle 194">
                      <a:extLst>
                        <a:ext uri="{FF2B5EF4-FFF2-40B4-BE49-F238E27FC236}">
                          <a16:creationId xmlns:a16="http://schemas.microsoft.com/office/drawing/2014/main" id="{32D1465D-C3E0-411F-9D56-E92AFBA9B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4025" y="3166806"/>
                      <a:ext cx="458017" cy="3426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85" name="Graphic 184" descr="Web cam">
                      <a:extLst>
                        <a:ext uri="{FF2B5EF4-FFF2-40B4-BE49-F238E27FC236}">
                          <a16:creationId xmlns:a16="http://schemas.microsoft.com/office/drawing/2014/main" id="{4B70A2EE-8D04-4C23-8335-BB81402C06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876592" y="2912614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45AD1FC-98B6-4C03-896A-02764D2D8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9665" y="2974010"/>
                <a:ext cx="0" cy="9608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/>
                <p:nvPr/>
              </p:nvSpPr>
              <p:spPr>
                <a:xfrm>
                  <a:off x="1738164" y="3084154"/>
                  <a:ext cx="955838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164" y="3084154"/>
                  <a:ext cx="955838" cy="7386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95503598"/>
      </p:ext>
    </p:extLst>
  </p:cSld>
  <p:clrMapOvr>
    <a:masterClrMapping/>
  </p:clrMapOvr>
  <p:transition spd="slow" advClick="0" advTm="10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07C8-26B7-4E89-B593-5C47F89F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-8">
            <a:hlinkClick r:id="" action="ppaction://media"/>
            <a:extLst>
              <a:ext uri="{FF2B5EF4-FFF2-40B4-BE49-F238E27FC236}">
                <a16:creationId xmlns:a16="http://schemas.microsoft.com/office/drawing/2014/main" id="{4CA87652-9A9C-4DEF-9863-9D05110878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000" end="97923.07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132" y="0"/>
            <a:ext cx="8715735" cy="6858000"/>
          </a:xfrm>
          <a:prstGeom prst="rect">
            <a:avLst/>
          </a:prstGeom>
        </p:spPr>
      </p:pic>
      <p:pic>
        <p:nvPicPr>
          <p:cNvPr id="8" name="3-8">
            <a:hlinkClick r:id="" action="ppaction://media"/>
            <a:extLst>
              <a:ext uri="{FF2B5EF4-FFF2-40B4-BE49-F238E27FC236}">
                <a16:creationId xmlns:a16="http://schemas.microsoft.com/office/drawing/2014/main" id="{81A91AB6-4A6E-4568-AD30-16F8F253FE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943" end="18923.07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4131" y="0"/>
            <a:ext cx="8715735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B601BD-F5CC-40DD-BC3F-B599CE69E386}"/>
              </a:ext>
            </a:extLst>
          </p:cNvPr>
          <p:cNvGrpSpPr/>
          <p:nvPr/>
        </p:nvGrpSpPr>
        <p:grpSpPr>
          <a:xfrm>
            <a:off x="1073425" y="462241"/>
            <a:ext cx="7109792" cy="1238387"/>
            <a:chOff x="1066799" y="2190613"/>
            <a:chExt cx="7109792" cy="12383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813EF8-E7E8-4ABC-825A-D119A28A4E2E}"/>
                </a:ext>
              </a:extLst>
            </p:cNvPr>
            <p:cNvSpPr/>
            <p:nvPr/>
          </p:nvSpPr>
          <p:spPr>
            <a:xfrm>
              <a:off x="1066799" y="2190613"/>
              <a:ext cx="7109792" cy="12383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10947-688E-4C69-9697-51D888F698B5}"/>
                </a:ext>
              </a:extLst>
            </p:cNvPr>
            <p:cNvSpPr txBox="1"/>
            <p:nvPr/>
          </p:nvSpPr>
          <p:spPr>
            <a:xfrm>
              <a:off x="1106557" y="2209641"/>
              <a:ext cx="69706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 off-the-shelf detection algorithm collects </a:t>
              </a:r>
            </a:p>
            <a:p>
              <a:pPr algn="ctr"/>
              <a:r>
                <a:rPr lang="en-US" sz="2400" b="1" i="1" dirty="0" err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x,y</a:t>
              </a:r>
              <a:r>
                <a:rPr lang="en-US" sz="2400" b="1" i="1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-coordinates</a:t>
              </a:r>
              <a:r>
                <a:rPr lang="en-US" sz="2400" i="1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400" b="1" i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orientations</a:t>
              </a:r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in a 3-robot team </a:t>
              </a:r>
            </a:p>
            <a:p>
              <a:pPr algn="ctr"/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 the </a:t>
              </a:r>
              <a:r>
                <a:rPr lang="en-US" sz="2400" b="1" i="1" dirty="0">
                  <a:solidFill>
                    <a:srgbClr val="FF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Head</a:t>
              </a:r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is moving toward random destinations</a:t>
              </a:r>
            </a:p>
          </p:txBody>
        </p:sp>
      </p:grpSp>
      <p:pic>
        <p:nvPicPr>
          <p:cNvPr id="15" name="3-10">
            <a:hlinkClick r:id="" action="ppaction://media"/>
            <a:extLst>
              <a:ext uri="{FF2B5EF4-FFF2-40B4-BE49-F238E27FC236}">
                <a16:creationId xmlns:a16="http://schemas.microsoft.com/office/drawing/2014/main" id="{921E8854-0B5B-417C-B5D6-C3D38BBD920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3">
                  <p14:trim st="14858" end="34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131" y="-981"/>
            <a:ext cx="8715735" cy="6858981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F54FE07-1888-4072-8371-E4F6F955A289}"/>
              </a:ext>
            </a:extLst>
          </p:cNvPr>
          <p:cNvGrpSpPr/>
          <p:nvPr/>
        </p:nvGrpSpPr>
        <p:grpSpPr>
          <a:xfrm>
            <a:off x="1073425" y="408713"/>
            <a:ext cx="7153085" cy="1238387"/>
            <a:chOff x="1066799" y="2190612"/>
            <a:chExt cx="7109792" cy="174158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E2CF7A5-E882-4654-A43A-34BEE9B2C9CD}"/>
                </a:ext>
              </a:extLst>
            </p:cNvPr>
            <p:cNvSpPr/>
            <p:nvPr/>
          </p:nvSpPr>
          <p:spPr>
            <a:xfrm>
              <a:off x="1066799" y="2190612"/>
              <a:ext cx="7109792" cy="17415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88F1A90-2A7C-4A24-B259-D54047B530E8}"/>
                    </a:ext>
                  </a:extLst>
                </p:cNvPr>
                <p:cNvSpPr txBox="1"/>
                <p:nvPr/>
              </p:nvSpPr>
              <p:spPr>
                <a:xfrm>
                  <a:off x="1106557" y="2209640"/>
                  <a:ext cx="6970644" cy="1688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i="1" dirty="0">
                      <a:solidFill>
                        <a:schemeClr val="bg1"/>
                      </a:solidFill>
                      <a:effectLst/>
                    </a:rPr>
                    <a:t>With </a:t>
                  </a:r>
                  <a:r>
                    <a:rPr lang="en-US" sz="2400" b="1" i="1" dirty="0">
                      <a:solidFill>
                        <a:srgbClr val="FFFF00"/>
                      </a:solidFill>
                      <a:effectLst/>
                    </a:rPr>
                    <a:t>12k data samples</a:t>
                  </a:r>
                  <a:r>
                    <a:rPr lang="en-US" sz="2400" i="1" dirty="0">
                      <a:solidFill>
                        <a:schemeClr val="bg1"/>
                      </a:solidFill>
                      <a:effectLst/>
                    </a:rPr>
                    <a:t>, </a:t>
                  </a:r>
                  <a:r>
                    <a:rPr lang="en-US" sz="2400" b="1" i="1" dirty="0">
                      <a:solidFill>
                        <a:schemeClr val="bg1"/>
                      </a:solidFill>
                      <a:effectLst/>
                    </a:rPr>
                    <a:t>our model</a:t>
                  </a:r>
                  <a:r>
                    <a:rPr lang="en-US" sz="2400" i="1" dirty="0">
                      <a:solidFill>
                        <a:schemeClr val="bg1"/>
                      </a:solidFill>
                      <a:effectLst/>
                    </a:rPr>
                    <a:t> on </a:t>
                  </a:r>
                  <a:r>
                    <a:rPr lang="en-US" sz="2400" b="1" i="1" dirty="0">
                      <a:solidFill>
                        <a:schemeClr val="accent5"/>
                      </a:solidFill>
                      <a:effectLst/>
                    </a:rPr>
                    <a:t>Tail</a:t>
                  </a:r>
                  <a:r>
                    <a:rPr lang="en-US" sz="2400" i="1" dirty="0">
                      <a:solidFill>
                        <a:schemeClr val="bg1"/>
                      </a:solidFill>
                      <a:effectLst/>
                    </a:rPr>
                    <a:t> learns to predict the pose of </a:t>
                  </a:r>
                  <a:r>
                    <a:rPr lang="en-US" sz="2400" b="1" i="1" dirty="0">
                      <a:solidFill>
                        <a:srgbClr val="FF33CC"/>
                      </a:solidFill>
                      <a:effectLst/>
                    </a:rPr>
                    <a:t>Head</a:t>
                  </a:r>
                  <a:r>
                    <a:rPr lang="en-US" sz="2400" i="1" dirty="0">
                      <a:solidFill>
                        <a:schemeClr val="bg1"/>
                      </a:solidFill>
                      <a:effectLst/>
                    </a:rPr>
                    <a:t> by using historical team formations,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𝒉</m:t>
                      </m:r>
                    </m:oMath>
                  </a14:m>
                  <a:r>
                    <a:rPr lang="en-US" sz="2400" i="1" dirty="0">
                      <a:solidFill>
                        <a:schemeClr val="bg1"/>
                      </a:solidFill>
                      <a:effectLst/>
                    </a:rPr>
                    <a:t>, and recent observations of </a:t>
                  </a:r>
                  <a:r>
                    <a:rPr lang="en-US" sz="2400" b="1" i="1" dirty="0">
                      <a:solidFill>
                        <a:srgbClr val="00B050"/>
                      </a:solidFill>
                      <a:effectLst/>
                    </a:rPr>
                    <a:t>Follower</a:t>
                  </a:r>
                  <a:r>
                    <a:rPr lang="en-US" sz="2400" b="1" i="1" dirty="0">
                      <a:solidFill>
                        <a:schemeClr val="bg1"/>
                      </a:solidFill>
                      <a:effectLst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𝒐</m:t>
                      </m:r>
                    </m:oMath>
                  </a14:m>
                  <a:r>
                    <a:rPr lang="en-US" sz="2400" i="1" dirty="0">
                      <a:solidFill>
                        <a:schemeClr val="bg1"/>
                      </a:solidFill>
                      <a:effectLst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88F1A90-2A7C-4A24-B259-D54047B53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557" y="2209640"/>
                  <a:ext cx="6970644" cy="1688065"/>
                </a:xfrm>
                <a:prstGeom prst="rect">
                  <a:avLst/>
                </a:prstGeom>
                <a:blipFill>
                  <a:blip r:embed="rId8"/>
                  <a:stretch>
                    <a:fillRect t="-3125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6662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2500">
        <p:fade/>
      </p:transition>
    </mc:Choice>
    <mc:Fallback xmlns="">
      <p:transition spd="med" advClick="0" advTm="2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0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57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57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71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3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4"/>
        <p14:stopEvt time="10058" objId="4"/>
        <p14:playEvt time="10509" objId="8"/>
        <p14:stopEvt time="17640" objId="8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E060F5-196C-4FAD-A7CD-7812069BA403}"/>
              </a:ext>
            </a:extLst>
          </p:cNvPr>
          <p:cNvSpPr txBox="1"/>
          <p:nvPr/>
        </p:nvSpPr>
        <p:spPr>
          <a:xfrm>
            <a:off x="372215" y="246133"/>
            <a:ext cx="789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Scaled to a Larger Team </a:t>
            </a:r>
          </a:p>
        </p:txBody>
      </p:sp>
      <p:pic>
        <p:nvPicPr>
          <p:cNvPr id="13" name="3-11-raw">
            <a:hlinkClick r:id="" action="ppaction://media"/>
            <a:extLst>
              <a:ext uri="{FF2B5EF4-FFF2-40B4-BE49-F238E27FC236}">
                <a16:creationId xmlns:a16="http://schemas.microsoft.com/office/drawing/2014/main" id="{6BBB40B4-A694-4645-8DD3-BF3917528A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047.9999"/>
                </p14:media>
              </p:ext>
            </p:extLst>
          </p:nvPr>
        </p:nvPicPr>
        <p:blipFill rotWithShape="1">
          <a:blip r:embed="rId6"/>
          <a:srcRect t="3830" r="51061" b="21706"/>
          <a:stretch>
            <a:fillRect/>
          </a:stretch>
        </p:blipFill>
        <p:spPr>
          <a:xfrm>
            <a:off x="131762" y="1313885"/>
            <a:ext cx="4296305" cy="4902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526316-05D0-413D-9F22-C9965C8F81D9}"/>
              </a:ext>
            </a:extLst>
          </p:cNvPr>
          <p:cNvSpPr/>
          <p:nvPr/>
        </p:nvSpPr>
        <p:spPr>
          <a:xfrm>
            <a:off x="275699" y="6216085"/>
            <a:ext cx="415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Recorded at 2FPS and displayed 2x slower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0B6818-FE9E-484E-AC49-3EC5E6A4D982}"/>
              </a:ext>
            </a:extLst>
          </p:cNvPr>
          <p:cNvGrpSpPr/>
          <p:nvPr/>
        </p:nvGrpSpPr>
        <p:grpSpPr>
          <a:xfrm>
            <a:off x="4626113" y="2434167"/>
            <a:ext cx="4296305" cy="1989666"/>
            <a:chOff x="4572000" y="1439334"/>
            <a:chExt cx="4296305" cy="24045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44AB15C-FA2F-40EB-8900-4E90A89CDA7F}"/>
                </a:ext>
              </a:extLst>
            </p:cNvPr>
            <p:cNvSpPr/>
            <p:nvPr/>
          </p:nvSpPr>
          <p:spPr>
            <a:xfrm>
              <a:off x="4572000" y="1439334"/>
              <a:ext cx="4296305" cy="240453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3336386-8B58-40F8-988B-0C87EEC57FDD}"/>
                    </a:ext>
                  </a:extLst>
                </p:cNvPr>
                <p:cNvSpPr txBox="1"/>
                <p:nvPr/>
              </p:nvSpPr>
              <p:spPr>
                <a:xfrm>
                  <a:off x="4572000" y="1518216"/>
                  <a:ext cx="4165600" cy="2194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/>
                    <a:t>For first </a:t>
                  </a:r>
                  <a:r>
                    <a:rPr lang="en-US" sz="2800" b="1" dirty="0"/>
                    <a:t>5 seconds </a:t>
                  </a:r>
                  <a:r>
                    <a:rPr lang="en-US" sz="2000" dirty="0"/>
                    <a:t>(10 steps)</a:t>
                  </a:r>
                  <a:r>
                    <a:rPr lang="en-US" sz="2800" dirty="0"/>
                    <a:t>, </a:t>
                  </a:r>
                </a:p>
                <a:p>
                  <a:pPr algn="ctr"/>
                  <a:r>
                    <a:rPr lang="en-US" sz="2800" dirty="0"/>
                    <a:t>the poses of all robots are assumed to be known from </a:t>
                  </a:r>
                </a:p>
                <a:p>
                  <a:pPr algn="ctr"/>
                  <a:r>
                    <a:rPr lang="en-US" sz="2800" dirty="0"/>
                    <a:t>the first history input, </a:t>
                  </a:r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3336386-8B58-40F8-988B-0C87EEC57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1518216"/>
                  <a:ext cx="4165600" cy="2194514"/>
                </a:xfrm>
                <a:prstGeom prst="rect">
                  <a:avLst/>
                </a:prstGeom>
                <a:blipFill>
                  <a:blip r:embed="rId7"/>
                  <a:stretch>
                    <a:fillRect l="-2432" t="-3472" r="-4559" b="-7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time_counter">
            <a:hlinkClick r:id="" action="ppaction://media"/>
            <a:extLst>
              <a:ext uri="{FF2B5EF4-FFF2-40B4-BE49-F238E27FC236}">
                <a16:creationId xmlns:a16="http://schemas.microsoft.com/office/drawing/2014/main" id="{EA866C8F-1839-4A34-A04B-2887492B10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20549.3125"/>
                </p14:media>
              </p:ext>
            </p:extLst>
          </p:nvPr>
        </p:nvPicPr>
        <p:blipFill rotWithShape="1">
          <a:blip r:embed="rId8"/>
          <a:srcRect l="44868" t="32263" r="21279" b="34259"/>
          <a:stretch>
            <a:fillRect/>
          </a:stretch>
        </p:blipFill>
        <p:spPr>
          <a:xfrm>
            <a:off x="3788305" y="1313885"/>
            <a:ext cx="639762" cy="4744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02766C-3002-4C88-8713-0DBD11265F47}"/>
              </a:ext>
            </a:extLst>
          </p:cNvPr>
          <p:cNvSpPr txBox="1"/>
          <p:nvPr/>
        </p:nvSpPr>
        <p:spPr>
          <a:xfrm>
            <a:off x="3300835" y="1295934"/>
            <a:ext cx="492869" cy="49244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T=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5F96B8-AABC-4B53-853D-93F6AB658264}"/>
              </a:ext>
            </a:extLst>
          </p:cNvPr>
          <p:cNvGrpSpPr/>
          <p:nvPr/>
        </p:nvGrpSpPr>
        <p:grpSpPr>
          <a:xfrm>
            <a:off x="1769534" y="1998133"/>
            <a:ext cx="1702565" cy="3981197"/>
            <a:chOff x="1769534" y="1998133"/>
            <a:chExt cx="1702565" cy="39811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6E6660-DE0B-45E8-846D-B50B69CDF91D}"/>
                </a:ext>
              </a:extLst>
            </p:cNvPr>
            <p:cNvSpPr txBox="1"/>
            <p:nvPr/>
          </p:nvSpPr>
          <p:spPr>
            <a:xfrm>
              <a:off x="1769534" y="1998133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highlight>
                    <a:srgbClr val="FF33CC"/>
                  </a:highlight>
                </a:rPr>
                <a:t>Head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E96F1-F32B-4E45-BD08-E5F076C59349}"/>
                </a:ext>
              </a:extLst>
            </p:cNvPr>
            <p:cNvSpPr txBox="1"/>
            <p:nvPr/>
          </p:nvSpPr>
          <p:spPr>
            <a:xfrm>
              <a:off x="1788677" y="2788886"/>
              <a:ext cx="1178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highlight>
                    <a:srgbClr val="008000"/>
                  </a:highlight>
                </a:rPr>
                <a:t>Follower 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A887EC-7EB3-4DCE-A182-6700B609D576}"/>
                </a:ext>
              </a:extLst>
            </p:cNvPr>
            <p:cNvSpPr txBox="1"/>
            <p:nvPr/>
          </p:nvSpPr>
          <p:spPr>
            <a:xfrm>
              <a:off x="2007878" y="3817565"/>
              <a:ext cx="1178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highlight>
                    <a:srgbClr val="0000FF"/>
                  </a:highlight>
                </a:rPr>
                <a:t>Follower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C8432A-A894-4B9D-BF77-0BAF796E66B2}"/>
                </a:ext>
              </a:extLst>
            </p:cNvPr>
            <p:cNvSpPr txBox="1"/>
            <p:nvPr/>
          </p:nvSpPr>
          <p:spPr>
            <a:xfrm>
              <a:off x="1935909" y="4818074"/>
              <a:ext cx="1178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Follower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7964AD-D5B2-4B6B-BC61-7BA193DE5A05}"/>
                </a:ext>
              </a:extLst>
            </p:cNvPr>
            <p:cNvSpPr txBox="1"/>
            <p:nvPr/>
          </p:nvSpPr>
          <p:spPr>
            <a:xfrm>
              <a:off x="2956830" y="5609998"/>
              <a:ext cx="51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highlight>
                    <a:srgbClr val="FFFF00"/>
                  </a:highlight>
                </a:rPr>
                <a:t>Tail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124330-E694-4810-86EB-4EDDC8B758A9}"/>
              </a:ext>
            </a:extLst>
          </p:cNvPr>
          <p:cNvGrpSpPr/>
          <p:nvPr/>
        </p:nvGrpSpPr>
        <p:grpSpPr>
          <a:xfrm>
            <a:off x="65880" y="-1"/>
            <a:ext cx="9012238" cy="6858000"/>
            <a:chOff x="65880" y="-1"/>
            <a:chExt cx="9012238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1EBCDCA-E278-43D0-9C93-25B7E0A405C5}"/>
                </a:ext>
              </a:extLst>
            </p:cNvPr>
            <p:cNvSpPr/>
            <p:nvPr/>
          </p:nvSpPr>
          <p:spPr>
            <a:xfrm>
              <a:off x="65880" y="-1"/>
              <a:ext cx="9012238" cy="6858000"/>
            </a:xfrm>
            <a:custGeom>
              <a:avLst/>
              <a:gdLst>
                <a:gd name="connsiteX0" fmla="*/ 2405788 w 9012238"/>
                <a:gd name="connsiteY0" fmla="*/ 4423833 h 6858000"/>
                <a:gd name="connsiteX1" fmla="*/ 1089151 w 9012238"/>
                <a:gd name="connsiteY1" fmla="*/ 5328935 h 6858000"/>
                <a:gd name="connsiteX2" fmla="*/ 2405788 w 9012238"/>
                <a:gd name="connsiteY2" fmla="*/ 6234037 h 6858000"/>
                <a:gd name="connsiteX3" fmla="*/ 3722425 w 9012238"/>
                <a:gd name="connsiteY3" fmla="*/ 5328935 h 6858000"/>
                <a:gd name="connsiteX4" fmla="*/ 2405788 w 9012238"/>
                <a:gd name="connsiteY4" fmla="*/ 4423833 h 6858000"/>
                <a:gd name="connsiteX5" fmla="*/ 0 w 9012238"/>
                <a:gd name="connsiteY5" fmla="*/ 0 h 6858000"/>
                <a:gd name="connsiteX6" fmla="*/ 9012238 w 9012238"/>
                <a:gd name="connsiteY6" fmla="*/ 0 h 6858000"/>
                <a:gd name="connsiteX7" fmla="*/ 9012238 w 9012238"/>
                <a:gd name="connsiteY7" fmla="*/ 6858000 h 6858000"/>
                <a:gd name="connsiteX8" fmla="*/ 0 w 9012238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12238" h="6858000">
                  <a:moveTo>
                    <a:pt x="2405788" y="4423833"/>
                  </a:moveTo>
                  <a:cubicBezTo>
                    <a:pt x="1678629" y="4423833"/>
                    <a:pt x="1089151" y="4829061"/>
                    <a:pt x="1089151" y="5328935"/>
                  </a:cubicBezTo>
                  <a:cubicBezTo>
                    <a:pt x="1089151" y="5828809"/>
                    <a:pt x="1678629" y="6234037"/>
                    <a:pt x="2405788" y="6234037"/>
                  </a:cubicBezTo>
                  <a:cubicBezTo>
                    <a:pt x="3132947" y="6234037"/>
                    <a:pt x="3722425" y="5828809"/>
                    <a:pt x="3722425" y="5328935"/>
                  </a:cubicBezTo>
                  <a:cubicBezTo>
                    <a:pt x="3722425" y="4829061"/>
                    <a:pt x="3132947" y="4423833"/>
                    <a:pt x="2405788" y="4423833"/>
                  </a:cubicBezTo>
                  <a:close/>
                  <a:moveTo>
                    <a:pt x="0" y="0"/>
                  </a:moveTo>
                  <a:lnTo>
                    <a:pt x="9012238" y="0"/>
                  </a:lnTo>
                  <a:lnTo>
                    <a:pt x="901223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B3C5E4AB-E75A-400C-B8F6-565EA9149799}"/>
                </a:ext>
              </a:extLst>
            </p:cNvPr>
            <p:cNvSpPr/>
            <p:nvPr/>
          </p:nvSpPr>
          <p:spPr>
            <a:xfrm>
              <a:off x="4493949" y="4937760"/>
              <a:ext cx="4009971" cy="1278325"/>
            </a:xfrm>
            <a:prstGeom prst="wedgeEllipseCallout">
              <a:avLst>
                <a:gd name="adj1" fmla="val -92435"/>
                <a:gd name="adj2" fmla="val -10687"/>
              </a:avLst>
            </a:prstGeom>
            <a:solidFill>
              <a:srgbClr val="FFFF00">
                <a:alpha val="88000"/>
              </a:srgbClr>
            </a:solidFill>
            <a:ln w="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>
                  <a:solidFill>
                    <a:schemeClr val="tx1"/>
                  </a:solidFill>
                </a:rPr>
                <a:t>Let me introduce how </a:t>
              </a:r>
            </a:p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I</a:t>
              </a:r>
              <a:r>
                <a:rPr lang="en-US" sz="2000" i="1" dirty="0">
                  <a:solidFill>
                    <a:schemeClr val="tx1"/>
                  </a:solidFill>
                </a:rPr>
                <a:t> infer </a:t>
              </a:r>
              <a:r>
                <a:rPr lang="en-US" sz="2000" b="1" i="1" dirty="0">
                  <a:solidFill>
                    <a:schemeClr val="tx1"/>
                  </a:solidFill>
                </a:rPr>
                <a:t>multiple teammates</a:t>
              </a:r>
              <a:endParaRPr lang="en-US" sz="2000" i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i="1" dirty="0">
                  <a:solidFill>
                    <a:schemeClr val="tx1"/>
                  </a:solidFill>
                </a:rPr>
                <a:t>by only observing </a:t>
              </a:r>
              <a:r>
                <a:rPr lang="en-US" sz="2000" b="1" i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F1</a:t>
              </a:r>
              <a:r>
                <a:rPr lang="en-US" sz="2000" i="1" dirty="0">
                  <a:solidFill>
                    <a:schemeClr val="tx1"/>
                  </a:solidFill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004479"/>
      </p:ext>
    </p:extLst>
  </p:cSld>
  <p:clrMapOvr>
    <a:masterClrMapping/>
  </p:clrMapOvr>
  <p:transition spd="slow" advClick="0" advTm="18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0" mute="1">
                <p:cTn id="29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-11-f2">
            <a:hlinkClick r:id="" action="ppaction://media"/>
            <a:extLst>
              <a:ext uri="{FF2B5EF4-FFF2-40B4-BE49-F238E27FC236}">
                <a16:creationId xmlns:a16="http://schemas.microsoft.com/office/drawing/2014/main" id="{1296E05B-A143-4C91-A0F3-CA2D40C435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0" end="4050.6458"/>
                </p14:media>
              </p:ext>
            </p:extLst>
          </p:nvPr>
        </p:nvPicPr>
        <p:blipFill rotWithShape="1">
          <a:blip r:embed="rId5"/>
          <a:srcRect l="1" t="3820" r="51290" b="20204"/>
          <a:stretch>
            <a:fillRect/>
          </a:stretch>
        </p:blipFill>
        <p:spPr>
          <a:xfrm>
            <a:off x="162191" y="1322351"/>
            <a:ext cx="4265876" cy="48825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526316-05D0-413D-9F22-C9965C8F81D9}"/>
              </a:ext>
            </a:extLst>
          </p:cNvPr>
          <p:cNvSpPr/>
          <p:nvPr/>
        </p:nvSpPr>
        <p:spPr>
          <a:xfrm>
            <a:off x="275699" y="6216085"/>
            <a:ext cx="415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Recorded at 2FPS and displayed 2x slower</a:t>
            </a:r>
          </a:p>
        </p:txBody>
      </p:sp>
      <p:pic>
        <p:nvPicPr>
          <p:cNvPr id="22" name="time_counter">
            <a:hlinkClick r:id="" action="ppaction://media"/>
            <a:extLst>
              <a:ext uri="{FF2B5EF4-FFF2-40B4-BE49-F238E27FC236}">
                <a16:creationId xmlns:a16="http://schemas.microsoft.com/office/drawing/2014/main" id="{EA866C8F-1839-4A34-A04B-2887492B10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000" end="8549.3125"/>
                </p14:media>
              </p:ext>
            </p:extLst>
          </p:nvPr>
        </p:nvPicPr>
        <p:blipFill rotWithShape="1">
          <a:blip r:embed="rId6"/>
          <a:srcRect l="44868" t="32263" r="21279" b="34259"/>
          <a:stretch>
            <a:fillRect/>
          </a:stretch>
        </p:blipFill>
        <p:spPr>
          <a:xfrm>
            <a:off x="3788305" y="1313885"/>
            <a:ext cx="639762" cy="4744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02766C-3002-4C88-8713-0DBD11265F47}"/>
              </a:ext>
            </a:extLst>
          </p:cNvPr>
          <p:cNvSpPr txBox="1"/>
          <p:nvPr/>
        </p:nvSpPr>
        <p:spPr>
          <a:xfrm>
            <a:off x="3300835" y="1303022"/>
            <a:ext cx="492869" cy="49244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T=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FF85A2-9F41-44CD-B1F5-61E618C60C0A}"/>
              </a:ext>
            </a:extLst>
          </p:cNvPr>
          <p:cNvGrpSpPr/>
          <p:nvPr/>
        </p:nvGrpSpPr>
        <p:grpSpPr>
          <a:xfrm>
            <a:off x="4626113" y="2434167"/>
            <a:ext cx="4296305" cy="1989666"/>
            <a:chOff x="4572000" y="1439334"/>
            <a:chExt cx="4296305" cy="240453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20E5AFA-6291-4BBB-A21A-B09E92E75FEF}"/>
                </a:ext>
              </a:extLst>
            </p:cNvPr>
            <p:cNvSpPr/>
            <p:nvPr/>
          </p:nvSpPr>
          <p:spPr>
            <a:xfrm>
              <a:off x="4572000" y="1439334"/>
              <a:ext cx="4296305" cy="240453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1665258-078F-4C48-BF4C-8328381343D6}"/>
                    </a:ext>
                  </a:extLst>
                </p:cNvPr>
                <p:cNvSpPr txBox="1"/>
                <p:nvPr/>
              </p:nvSpPr>
              <p:spPr>
                <a:xfrm>
                  <a:off x="4572000" y="1518216"/>
                  <a:ext cx="4165600" cy="2194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800" dirty="0">
                      <a:solidFill>
                        <a:prstClr val="black"/>
                      </a:solidFill>
                    </a:rPr>
                    <a:t>For first </a:t>
                  </a:r>
                  <a:r>
                    <a:rPr lang="en-US" sz="2800" b="1" dirty="0">
                      <a:solidFill>
                        <a:prstClr val="black"/>
                      </a:solidFill>
                    </a:rPr>
                    <a:t>5 seconds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(10 steps)</a:t>
                  </a:r>
                  <a:r>
                    <a:rPr lang="en-US" sz="2800" dirty="0">
                      <a:solidFill>
                        <a:prstClr val="black"/>
                      </a:solidFill>
                    </a:rPr>
                    <a:t>, </a:t>
                  </a:r>
                </a:p>
                <a:p>
                  <a:pPr lvl="0" algn="ctr"/>
                  <a:r>
                    <a:rPr lang="en-US" sz="2800" dirty="0">
                      <a:solidFill>
                        <a:prstClr val="black"/>
                      </a:solidFill>
                    </a:rPr>
                    <a:t>the poses of all robots are assumed to be known from </a:t>
                  </a:r>
                </a:p>
                <a:p>
                  <a:pPr lvl="0" algn="ctr"/>
                  <a:r>
                    <a:rPr lang="en-US" sz="2800" dirty="0">
                      <a:solidFill>
                        <a:prstClr val="black"/>
                      </a:solidFill>
                    </a:rPr>
                    <a:t>the first history input, </a:t>
                  </a:r>
                  <a14:m>
                    <m:oMath xmlns:m="http://schemas.openxmlformats.org/officeDocument/2006/math">
                      <m:r>
                        <a:rPr lang="en-US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a14:m>
                  <a:endParaRPr lang="en-US" sz="28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1665258-078F-4C48-BF4C-832838134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1518216"/>
                  <a:ext cx="4165600" cy="2194514"/>
                </a:xfrm>
                <a:prstGeom prst="rect">
                  <a:avLst/>
                </a:prstGeom>
                <a:blipFill>
                  <a:blip r:embed="rId7"/>
                  <a:stretch>
                    <a:fillRect l="-2635" t="-3020" r="-4539" b="-8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8389BE-04AE-419B-880F-B2532B7E1C74}"/>
              </a:ext>
            </a:extLst>
          </p:cNvPr>
          <p:cNvGrpSpPr/>
          <p:nvPr/>
        </p:nvGrpSpPr>
        <p:grpSpPr>
          <a:xfrm>
            <a:off x="999066" y="2625739"/>
            <a:ext cx="3508120" cy="2909909"/>
            <a:chOff x="999066" y="2625739"/>
            <a:chExt cx="3508120" cy="290990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F50375D-65D1-4A58-9B4F-349EB2BF8573}"/>
                </a:ext>
              </a:extLst>
            </p:cNvPr>
            <p:cNvSpPr/>
            <p:nvPr/>
          </p:nvSpPr>
          <p:spPr>
            <a:xfrm>
              <a:off x="999066" y="2625739"/>
              <a:ext cx="1600201" cy="290990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E69D02-CAA2-477A-81F5-8DFB74B6D0D1}"/>
                </a:ext>
              </a:extLst>
            </p:cNvPr>
            <p:cNvCxnSpPr/>
            <p:nvPr/>
          </p:nvCxnSpPr>
          <p:spPr>
            <a:xfrm flipH="1">
              <a:off x="2683932" y="3776133"/>
              <a:ext cx="18232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0B6818-FE9E-484E-AC49-3EC5E6A4D982}"/>
              </a:ext>
            </a:extLst>
          </p:cNvPr>
          <p:cNvGrpSpPr/>
          <p:nvPr/>
        </p:nvGrpSpPr>
        <p:grpSpPr>
          <a:xfrm>
            <a:off x="4571999" y="2290470"/>
            <a:ext cx="4361119" cy="3580446"/>
            <a:chOff x="4571999" y="1439333"/>
            <a:chExt cx="4361119" cy="688602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44AB15C-FA2F-40EB-8900-4E90A89CDA7F}"/>
                </a:ext>
              </a:extLst>
            </p:cNvPr>
            <p:cNvSpPr/>
            <p:nvPr/>
          </p:nvSpPr>
          <p:spPr>
            <a:xfrm>
              <a:off x="4572000" y="1439333"/>
              <a:ext cx="4296305" cy="61304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3336386-8B58-40F8-988B-0C87EEC57FDD}"/>
                    </a:ext>
                  </a:extLst>
                </p:cNvPr>
                <p:cNvSpPr txBox="1"/>
                <p:nvPr/>
              </p:nvSpPr>
              <p:spPr>
                <a:xfrm>
                  <a:off x="4571999" y="1518216"/>
                  <a:ext cx="4361119" cy="6807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At all </a:t>
                  </a:r>
                  <a:r>
                    <a:rPr lang="en-US" sz="2800" dirty="0">
                      <a:solidFill>
                        <a:prstClr val="black"/>
                      </a:solidFill>
                      <a:latin typeface="Calibri" panose="020F0502020204030204"/>
                    </a:rPr>
                    <a:t>steps </a:t>
                  </a: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after T=5, </a:t>
                  </a:r>
                </a:p>
                <a:p>
                  <a:pPr lvl="0" algn="ctr">
                    <a:defRPr/>
                  </a:pPr>
                  <a:r>
                    <a:rPr lang="en-US" sz="2800" dirty="0">
                      <a:latin typeface="Calibri" panose="020F0502020204030204"/>
                    </a:rPr>
                    <a:t>the</a:t>
                  </a:r>
                  <a:r>
                    <a:rPr lang="en-US" sz="2800" b="1" dirty="0">
                      <a:latin typeface="Calibri" panose="020F0502020204030204"/>
                    </a:rPr>
                    <a:t> trained</a:t>
                  </a: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3-robot model</a:t>
                  </a: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performs predictions within</a:t>
                  </a:r>
                </a:p>
                <a:p>
                  <a:pPr lvl="0" algn="ctr"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robotic </a:t>
                  </a:r>
                  <a:r>
                    <a:rPr kumimoji="0" lang="en-US" sz="2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subteam</a:t>
                  </a: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  <a:p>
                  <a:pPr lvl="0" algn="ctr">
                    <a:defRPr/>
                  </a:pPr>
                  <a:r>
                    <a:rPr lang="en-US" sz="2800" b="1" dirty="0">
                      <a:solidFill>
                        <a:srgbClr val="FF0000"/>
                      </a:solidFill>
                    </a:rPr>
                    <a:t>(</a:t>
                  </a:r>
                  <a:r>
                    <a:rPr lang="en-US" sz="2800" b="1" dirty="0">
                      <a:solidFill>
                        <a:srgbClr val="FFC000"/>
                      </a:solidFill>
                    </a:rPr>
                    <a:t>T</a:t>
                  </a:r>
                  <a:r>
                    <a:rPr lang="en-US" sz="2800" dirty="0">
                      <a:solidFill>
                        <a:prstClr val="black"/>
                      </a:solidFill>
                    </a:rPr>
                    <a:t>, </a:t>
                  </a:r>
                  <a:r>
                    <a:rPr lang="en-US" sz="2800" b="1" dirty="0">
                      <a:solidFill>
                        <a:srgbClr val="ED7D31"/>
                      </a:solidFill>
                    </a:rPr>
                    <a:t>F1</a:t>
                  </a:r>
                  <a:r>
                    <a:rPr lang="en-US" sz="2800" dirty="0">
                      <a:solidFill>
                        <a:prstClr val="black"/>
                      </a:solidFill>
                    </a:rPr>
                    <a:t>, </a:t>
                  </a:r>
                  <a:r>
                    <a:rPr lang="en-US" sz="2800" b="1" dirty="0">
                      <a:solidFill>
                        <a:srgbClr val="0070C0"/>
                      </a:solidFill>
                    </a:rPr>
                    <a:t>F2</a:t>
                  </a:r>
                  <a:r>
                    <a:rPr lang="en-US" sz="2800" b="1" dirty="0">
                      <a:solidFill>
                        <a:srgbClr val="FF0000"/>
                      </a:solidFill>
                    </a:rPr>
                    <a:t>)</a:t>
                  </a:r>
                  <a:r>
                    <a:rPr lang="en-US" sz="2800" b="1" dirty="0">
                      <a:solidFill>
                        <a:prstClr val="black"/>
                      </a:solidFill>
                    </a:rPr>
                    <a:t> </a:t>
                  </a:r>
                </a:p>
                <a:p>
                  <a:pPr lvl="0" algn="ctr">
                    <a:defRPr/>
                  </a:pPr>
                  <a:r>
                    <a:rPr lang="en-US" sz="2800" dirty="0">
                      <a:solidFill>
                        <a:prstClr val="black"/>
                      </a:solidFill>
                    </a:rPr>
                    <a:t>by using history </a:t>
                  </a:r>
                  <a14:m>
                    <m:oMath xmlns:m="http://schemas.openxmlformats.org/officeDocument/2006/math">
                      <m:r>
                        <a:rPr lang="en-US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a14:m>
                  <a:r>
                    <a:rPr lang="en-US" sz="2800" dirty="0">
                      <a:solidFill>
                        <a:prstClr val="black"/>
                      </a:solidFill>
                    </a:rPr>
                    <a:t> and observations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2800" b="1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2800" dirty="0">
                      <a:solidFill>
                        <a:prstClr val="black"/>
                      </a:solidFill>
                    </a:rPr>
                    <a:t>of </a:t>
                  </a:r>
                  <a:r>
                    <a:rPr lang="en-US" sz="2800" b="1" dirty="0">
                      <a:solidFill>
                        <a:schemeClr val="accent2"/>
                      </a:solidFill>
                    </a:rPr>
                    <a:t>F1</a:t>
                  </a:r>
                </a:p>
                <a:p>
                  <a:pPr lvl="0" algn="ctr">
                    <a:defRPr/>
                  </a:pPr>
                  <a:endParaRPr lang="en-US" sz="28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3336386-8B58-40F8-988B-0C87EEC57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1518216"/>
                  <a:ext cx="4361119" cy="6807138"/>
                </a:xfrm>
                <a:prstGeom prst="rect">
                  <a:avLst/>
                </a:prstGeom>
                <a:blipFill>
                  <a:blip r:embed="rId8"/>
                  <a:stretch>
                    <a:fillRect l="-699" t="-1549" r="-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A855B9-AEC8-414E-A2D0-1965DF39C22E}"/>
              </a:ext>
            </a:extLst>
          </p:cNvPr>
          <p:cNvSpPr txBox="1"/>
          <p:nvPr/>
        </p:nvSpPr>
        <p:spPr>
          <a:xfrm>
            <a:off x="372215" y="246133"/>
            <a:ext cx="789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Scaled to a Larger Team </a:t>
            </a:r>
          </a:p>
        </p:txBody>
      </p:sp>
    </p:spTree>
    <p:extLst>
      <p:ext uri="{BB962C8B-B14F-4D97-AF65-F5344CB8AC3E}">
        <p14:creationId xmlns:p14="http://schemas.microsoft.com/office/powerpoint/2010/main" val="28043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3-11-f3">
            <a:hlinkClick r:id="" action="ppaction://media"/>
            <a:extLst>
              <a:ext uri="{FF2B5EF4-FFF2-40B4-BE49-F238E27FC236}">
                <a16:creationId xmlns:a16="http://schemas.microsoft.com/office/drawing/2014/main" id="{FEF21639-A8D1-408E-A4D1-95B36F3FEC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 end="4053.3125"/>
                </p14:media>
              </p:ext>
            </p:extLst>
          </p:nvPr>
        </p:nvPicPr>
        <p:blipFill rotWithShape="1">
          <a:blip r:embed="rId6"/>
          <a:srcRect t="4106" r="51023" b="21109"/>
          <a:stretch>
            <a:fillRect/>
          </a:stretch>
        </p:blipFill>
        <p:spPr>
          <a:xfrm>
            <a:off x="131762" y="1605451"/>
            <a:ext cx="4296305" cy="49201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526316-05D0-413D-9F22-C9965C8F81D9}"/>
              </a:ext>
            </a:extLst>
          </p:cNvPr>
          <p:cNvSpPr/>
          <p:nvPr/>
        </p:nvSpPr>
        <p:spPr>
          <a:xfrm>
            <a:off x="2423851" y="6488668"/>
            <a:ext cx="415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Recorded at 2FPS and displayed 2x slower</a:t>
            </a:r>
          </a:p>
        </p:txBody>
      </p:sp>
      <p:pic>
        <p:nvPicPr>
          <p:cNvPr id="22" name="time_counter">
            <a:hlinkClick r:id="" action="ppaction://media"/>
            <a:extLst>
              <a:ext uri="{FF2B5EF4-FFF2-40B4-BE49-F238E27FC236}">
                <a16:creationId xmlns:a16="http://schemas.microsoft.com/office/drawing/2014/main" id="{EA866C8F-1839-4A34-A04B-2887492B10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000" end="8549.3125"/>
                </p14:media>
              </p:ext>
            </p:extLst>
          </p:nvPr>
        </p:nvPicPr>
        <p:blipFill rotWithShape="1">
          <a:blip r:embed="rId7"/>
          <a:srcRect l="44868" t="32263" r="21279" b="34259"/>
          <a:stretch>
            <a:fillRect/>
          </a:stretch>
        </p:blipFill>
        <p:spPr>
          <a:xfrm>
            <a:off x="3788305" y="1586468"/>
            <a:ext cx="639762" cy="4744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02766C-3002-4C88-8713-0DBD11265F47}"/>
              </a:ext>
            </a:extLst>
          </p:cNvPr>
          <p:cNvSpPr txBox="1"/>
          <p:nvPr/>
        </p:nvSpPr>
        <p:spPr>
          <a:xfrm>
            <a:off x="3300835" y="1568517"/>
            <a:ext cx="492869" cy="49244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T=</a:t>
            </a:r>
          </a:p>
        </p:txBody>
      </p:sp>
      <p:pic>
        <p:nvPicPr>
          <p:cNvPr id="30" name="3-11-h">
            <a:hlinkClick r:id="" action="ppaction://media"/>
            <a:extLst>
              <a:ext uri="{FF2B5EF4-FFF2-40B4-BE49-F238E27FC236}">
                <a16:creationId xmlns:a16="http://schemas.microsoft.com/office/drawing/2014/main" id="{B27E69F3-EF08-40AA-9864-9ABCA33E0A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3000" end="4056"/>
                </p14:media>
              </p:ext>
            </p:extLst>
          </p:nvPr>
        </p:nvPicPr>
        <p:blipFill rotWithShape="1">
          <a:blip r:embed="rId8"/>
          <a:srcRect t="3946" r="50947" b="21426"/>
          <a:stretch>
            <a:fillRect/>
          </a:stretch>
        </p:blipFill>
        <p:spPr>
          <a:xfrm>
            <a:off x="4506647" y="1623403"/>
            <a:ext cx="4296305" cy="49022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B056236-585F-4F40-A786-9763CCB1DAA1}"/>
              </a:ext>
            </a:extLst>
          </p:cNvPr>
          <p:cNvGrpSpPr/>
          <p:nvPr/>
        </p:nvGrpSpPr>
        <p:grpSpPr>
          <a:xfrm>
            <a:off x="1092200" y="2043008"/>
            <a:ext cx="6463283" cy="2827981"/>
            <a:chOff x="1092200" y="2043008"/>
            <a:chExt cx="6463283" cy="2827981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F50375D-65D1-4A58-9B4F-349EB2BF8573}"/>
                </a:ext>
              </a:extLst>
            </p:cNvPr>
            <p:cNvSpPr/>
            <p:nvPr/>
          </p:nvSpPr>
          <p:spPr>
            <a:xfrm>
              <a:off x="1092200" y="2060959"/>
              <a:ext cx="1210734" cy="281003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CD29E2F-11F8-40FA-B0F7-4606A7739527}"/>
                </a:ext>
              </a:extLst>
            </p:cNvPr>
            <p:cNvSpPr/>
            <p:nvPr/>
          </p:nvSpPr>
          <p:spPr>
            <a:xfrm>
              <a:off x="5434434" y="2043008"/>
              <a:ext cx="2121049" cy="185794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26C572-7860-41EF-A408-FF2C2A828470}"/>
              </a:ext>
            </a:extLst>
          </p:cNvPr>
          <p:cNvGrpSpPr/>
          <p:nvPr/>
        </p:nvGrpSpPr>
        <p:grpSpPr>
          <a:xfrm>
            <a:off x="203730" y="123027"/>
            <a:ext cx="8664575" cy="1436513"/>
            <a:chOff x="203730" y="123027"/>
            <a:chExt cx="8664575" cy="14365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D4F19C0-1755-4D74-80C7-92100E5DAE4D}"/>
                </a:ext>
              </a:extLst>
            </p:cNvPr>
            <p:cNvGrpSpPr/>
            <p:nvPr/>
          </p:nvGrpSpPr>
          <p:grpSpPr>
            <a:xfrm>
              <a:off x="203730" y="138160"/>
              <a:ext cx="4296305" cy="1392665"/>
              <a:chOff x="4572000" y="1439332"/>
              <a:chExt cx="4296305" cy="4688399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B30286C-571B-49FF-BEC4-BCD91CA0AD42}"/>
                  </a:ext>
                </a:extLst>
              </p:cNvPr>
              <p:cNvSpPr/>
              <p:nvPr/>
            </p:nvSpPr>
            <p:spPr>
              <a:xfrm>
                <a:off x="4572000" y="1439332"/>
                <a:ext cx="4296305" cy="468839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39B70DA-C7E4-4BCB-8859-DD21AE5ADE9A}"/>
                      </a:ext>
                    </a:extLst>
                  </p:cNvPr>
                  <p:cNvSpPr txBox="1"/>
                  <p:nvPr/>
                </p:nvSpPr>
                <p:spPr>
                  <a:xfrm>
                    <a:off x="4572000" y="1802530"/>
                    <a:ext cx="4165600" cy="404090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lvl="0" algn="ctr">
                      <a:defRPr/>
                    </a:pP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Using predictions of </a:t>
                    </a:r>
                    <a:r>
                      <a:rPr lang="en-US" sz="2400" b="1" dirty="0">
                        <a:solidFill>
                          <a:srgbClr val="0070C0"/>
                        </a:solidFill>
                      </a:rPr>
                      <a:t>F2</a:t>
                    </a:r>
                    <a:r>
                      <a:rPr lang="en-US" sz="2400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en-US" sz="2400" dirty="0"/>
                      <a:t>as</a:t>
                    </a:r>
                    <a:r>
                      <a:rPr lang="en-US" sz="2400" b="1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a14:m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, </a:t>
                    </a:r>
                  </a:p>
                  <a:p>
                    <a:pPr lvl="0" algn="ctr">
                      <a:defRPr/>
                    </a:pPr>
                    <a:r>
                      <a:rPr kumimoji="0" lang="en-US" sz="240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</a:rPr>
                      <a:t>the</a:t>
                    </a: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</a:rPr>
                      <a:t> 3-robot model</a:t>
                    </a: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 </a:t>
                    </a:r>
                    <a:r>
                      <a:rPr lang="en-US" sz="240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predicts </a:t>
                    </a:r>
                    <a:r>
                      <a:rPr lang="en-US" sz="2400" b="1" dirty="0">
                        <a:solidFill>
                          <a:srgbClr val="00B050"/>
                        </a:solidFill>
                        <a:latin typeface="Calibri" panose="020F0502020204030204"/>
                      </a:rPr>
                      <a:t>F3</a:t>
                    </a: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 </a:t>
                    </a:r>
                  </a:p>
                  <a:p>
                    <a:pPr lvl="0" algn="ctr">
                      <a:defRPr/>
                    </a:pPr>
                    <a:r>
                      <a:rPr lang="en-US" sz="2400" dirty="0" err="1">
                        <a:solidFill>
                          <a:prstClr val="black"/>
                        </a:solidFill>
                        <a:latin typeface="Calibri" panose="020F0502020204030204"/>
                      </a:rPr>
                      <a:t>withi</a:t>
                    </a: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n </a:t>
                    </a:r>
                    <a:r>
                      <a:rPr kumimoji="0" lang="en-US" sz="24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subteam</a:t>
                    </a: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 </a:t>
                    </a: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(</a:t>
                    </a:r>
                    <a:r>
                      <a:rPr lang="en-US" sz="2400" b="1" dirty="0">
                        <a:solidFill>
                          <a:srgbClr val="ED7D31"/>
                        </a:solidFill>
                      </a:rPr>
                      <a:t>F1</a:t>
                    </a:r>
                    <a:r>
                      <a:rPr lang="en-US" sz="2400" dirty="0">
                        <a:solidFill>
                          <a:prstClr val="black"/>
                        </a:solidFill>
                      </a:rPr>
                      <a:t>, </a:t>
                    </a:r>
                    <a:r>
                      <a:rPr lang="en-US" sz="2400" b="1" dirty="0">
                        <a:solidFill>
                          <a:srgbClr val="0070C0"/>
                        </a:solidFill>
                      </a:rPr>
                      <a:t>F2</a:t>
                    </a:r>
                    <a:r>
                      <a:rPr lang="en-US" sz="2400" b="1" dirty="0"/>
                      <a:t>,</a:t>
                    </a:r>
                    <a:r>
                      <a:rPr lang="en-US" sz="2400" b="1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en-US" sz="2400" b="1" dirty="0">
                        <a:solidFill>
                          <a:srgbClr val="00B050"/>
                        </a:solidFill>
                      </a:rPr>
                      <a:t>F3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)</a:t>
                    </a:r>
                    <a:endParaRPr lang="en-US" sz="2400" b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39B70DA-C7E4-4BCB-8859-DD21AE5ADE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000" y="1802530"/>
                    <a:ext cx="4165600" cy="404090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3553" r="-1316" b="-111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941169-D4AC-414A-A2AD-2485502FDA5B}"/>
                </a:ext>
              </a:extLst>
            </p:cNvPr>
            <p:cNvGrpSpPr/>
            <p:nvPr/>
          </p:nvGrpSpPr>
          <p:grpSpPr>
            <a:xfrm>
              <a:off x="4572000" y="123027"/>
              <a:ext cx="4296305" cy="1436513"/>
              <a:chOff x="4775201" y="-123194"/>
              <a:chExt cx="4296305" cy="1436513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4A2FB7E-D841-4F94-8CDF-0489C7816205}"/>
                  </a:ext>
                </a:extLst>
              </p:cNvPr>
              <p:cNvSpPr/>
              <p:nvPr/>
            </p:nvSpPr>
            <p:spPr>
              <a:xfrm>
                <a:off x="4775201" y="-123194"/>
                <a:ext cx="4296305" cy="143651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CA8BB6A-EDD6-46A5-9F62-41FBC3595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775201" y="6983"/>
                    <a:ext cx="4165600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Using predictions of </a:t>
                    </a: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F3 </a:t>
                    </a:r>
                    <a:r>
                      <a:rPr lang="en-US" sz="2400" dirty="0"/>
                      <a:t>as</a:t>
                    </a:r>
                    <a:r>
                      <a:rPr lang="en-US" sz="2400" b="1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prstClr val="black"/>
                        </a:solidFill>
                      </a:rPr>
                      <a:t>, </a:t>
                    </a: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</a:p>
                  <a:p>
                    <a:pPr lvl="0" algn="ctr">
                      <a:defRPr/>
                    </a:pPr>
                    <a:r>
                      <a:rPr kumimoji="0" lang="en-US" sz="24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the</a:t>
                    </a: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3-robot model</a:t>
                    </a: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predicts </a:t>
                    </a: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H</a:t>
                    </a: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</a:p>
                  <a:p>
                    <a:pPr lvl="0" algn="ctr">
                      <a:defRPr/>
                    </a:pPr>
                    <a:r>
                      <a:rPr lang="en-US" sz="240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within</a:t>
                    </a: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  <a:r>
                      <a:rPr kumimoji="0" lang="en-US" sz="24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subteam</a:t>
                    </a: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  <a:latin typeface="Calibri" panose="020F0502020204030204"/>
                      </a:rPr>
                      <a:t>(</a:t>
                    </a: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F2</a:t>
                    </a: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, </a:t>
                    </a:r>
                    <a:r>
                      <a:rPr lang="en-US" sz="2400" b="1" dirty="0">
                        <a:solidFill>
                          <a:srgbClr val="00B050"/>
                        </a:solidFill>
                      </a:rPr>
                      <a:t>F3</a:t>
                    </a: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,</a:t>
                    </a:r>
                    <a:r>
                      <a: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  <a:r>
                      <a:rPr lang="en-US" sz="2400" b="1" dirty="0">
                        <a:solidFill>
                          <a:srgbClr val="FF33CC"/>
                        </a:solidFill>
                      </a:rPr>
                      <a:t>H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  <a:latin typeface="Calibri" panose="020F0502020204030204"/>
                      </a:rPr>
                      <a:t>)</a:t>
                    </a:r>
                    <a:endPara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CA8BB6A-EDD6-46A5-9F62-41FBC3595F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5201" y="6983"/>
                    <a:ext cx="4165600" cy="120032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4082" r="-1464" b="-112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8" name="time_counter">
            <a:hlinkClick r:id="" action="ppaction://media"/>
            <a:extLst>
              <a:ext uri="{FF2B5EF4-FFF2-40B4-BE49-F238E27FC236}">
                <a16:creationId xmlns:a16="http://schemas.microsoft.com/office/drawing/2014/main" id="{9E001E80-EB18-419F-83D7-1B4E03D8DD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000" end="8549.3125"/>
                </p14:media>
              </p:ext>
            </p:extLst>
          </p:nvPr>
        </p:nvPicPr>
        <p:blipFill rotWithShape="1">
          <a:blip r:embed="rId7"/>
          <a:srcRect l="44868" t="32263" r="21279" b="34259"/>
          <a:stretch>
            <a:fillRect/>
          </a:stretch>
        </p:blipFill>
        <p:spPr>
          <a:xfrm>
            <a:off x="8167148" y="1568516"/>
            <a:ext cx="639762" cy="47449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5D7FC8D-994F-422B-9374-CCC404FE6130}"/>
              </a:ext>
            </a:extLst>
          </p:cNvPr>
          <p:cNvSpPr txBox="1"/>
          <p:nvPr/>
        </p:nvSpPr>
        <p:spPr>
          <a:xfrm>
            <a:off x="7679678" y="1550565"/>
            <a:ext cx="492869" cy="49244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T=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9966C2-64DE-4BDE-91A2-E3847697925D}"/>
              </a:ext>
            </a:extLst>
          </p:cNvPr>
          <p:cNvGrpSpPr/>
          <p:nvPr/>
        </p:nvGrpSpPr>
        <p:grpSpPr>
          <a:xfrm>
            <a:off x="0" y="0"/>
            <a:ext cx="9144000" cy="6828522"/>
            <a:chOff x="0" y="0"/>
            <a:chExt cx="9144000" cy="6828522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3C280F-504C-4DF6-BB18-CA3B041D5F1C}"/>
                </a:ext>
              </a:extLst>
            </p:cNvPr>
            <p:cNvSpPr/>
            <p:nvPr/>
          </p:nvSpPr>
          <p:spPr>
            <a:xfrm>
              <a:off x="0" y="0"/>
              <a:ext cx="9144000" cy="6828522"/>
            </a:xfrm>
            <a:custGeom>
              <a:avLst/>
              <a:gdLst>
                <a:gd name="connsiteX0" fmla="*/ 5994909 w 9144000"/>
                <a:gd name="connsiteY0" fmla="*/ 4147251 h 6828522"/>
                <a:gd name="connsiteX1" fmla="*/ 5258909 w 9144000"/>
                <a:gd name="connsiteY1" fmla="*/ 4695806 h 6828522"/>
                <a:gd name="connsiteX2" fmla="*/ 5994909 w 9144000"/>
                <a:gd name="connsiteY2" fmla="*/ 5244361 h 6828522"/>
                <a:gd name="connsiteX3" fmla="*/ 6730909 w 9144000"/>
                <a:gd name="connsiteY3" fmla="*/ 4695806 h 6828522"/>
                <a:gd name="connsiteX4" fmla="*/ 5994909 w 9144000"/>
                <a:gd name="connsiteY4" fmla="*/ 4147251 h 6828522"/>
                <a:gd name="connsiteX5" fmla="*/ 1605817 w 9144000"/>
                <a:gd name="connsiteY5" fmla="*/ 4140471 h 6828522"/>
                <a:gd name="connsiteX6" fmla="*/ 887705 w 9144000"/>
                <a:gd name="connsiteY6" fmla="*/ 4689026 h 6828522"/>
                <a:gd name="connsiteX7" fmla="*/ 1605817 w 9144000"/>
                <a:gd name="connsiteY7" fmla="*/ 5237581 h 6828522"/>
                <a:gd name="connsiteX8" fmla="*/ 2323930 w 9144000"/>
                <a:gd name="connsiteY8" fmla="*/ 4689026 h 6828522"/>
                <a:gd name="connsiteX9" fmla="*/ 1605817 w 9144000"/>
                <a:gd name="connsiteY9" fmla="*/ 4140471 h 6828522"/>
                <a:gd name="connsiteX10" fmla="*/ 0 w 9144000"/>
                <a:gd name="connsiteY10" fmla="*/ 0 h 6828522"/>
                <a:gd name="connsiteX11" fmla="*/ 9144000 w 9144000"/>
                <a:gd name="connsiteY11" fmla="*/ 0 h 6828522"/>
                <a:gd name="connsiteX12" fmla="*/ 9144000 w 9144000"/>
                <a:gd name="connsiteY12" fmla="*/ 6828522 h 6828522"/>
                <a:gd name="connsiteX13" fmla="*/ 0 w 9144000"/>
                <a:gd name="connsiteY13" fmla="*/ 6828522 h 682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44000" h="6828522">
                  <a:moveTo>
                    <a:pt x="5994909" y="4147251"/>
                  </a:moveTo>
                  <a:cubicBezTo>
                    <a:pt x="5588427" y="4147251"/>
                    <a:pt x="5258909" y="4392847"/>
                    <a:pt x="5258909" y="4695806"/>
                  </a:cubicBezTo>
                  <a:cubicBezTo>
                    <a:pt x="5258909" y="4998765"/>
                    <a:pt x="5588427" y="5244361"/>
                    <a:pt x="5994909" y="5244361"/>
                  </a:cubicBezTo>
                  <a:cubicBezTo>
                    <a:pt x="6401391" y="5244361"/>
                    <a:pt x="6730909" y="4998765"/>
                    <a:pt x="6730909" y="4695806"/>
                  </a:cubicBezTo>
                  <a:cubicBezTo>
                    <a:pt x="6730909" y="4392847"/>
                    <a:pt x="6401391" y="4147251"/>
                    <a:pt x="5994909" y="4147251"/>
                  </a:cubicBezTo>
                  <a:close/>
                  <a:moveTo>
                    <a:pt x="1605817" y="4140471"/>
                  </a:moveTo>
                  <a:cubicBezTo>
                    <a:pt x="1209215" y="4140471"/>
                    <a:pt x="887705" y="4386067"/>
                    <a:pt x="887705" y="4689026"/>
                  </a:cubicBezTo>
                  <a:cubicBezTo>
                    <a:pt x="887705" y="4991985"/>
                    <a:pt x="1209215" y="5237581"/>
                    <a:pt x="1605817" y="5237581"/>
                  </a:cubicBezTo>
                  <a:cubicBezTo>
                    <a:pt x="2002419" y="5237581"/>
                    <a:pt x="2323930" y="4991985"/>
                    <a:pt x="2323930" y="4689026"/>
                  </a:cubicBezTo>
                  <a:cubicBezTo>
                    <a:pt x="2323930" y="4386067"/>
                    <a:pt x="2002419" y="4140471"/>
                    <a:pt x="1605817" y="4140471"/>
                  </a:cubicBezTo>
                  <a:close/>
                  <a:moveTo>
                    <a:pt x="0" y="0"/>
                  </a:moveTo>
                  <a:lnTo>
                    <a:pt x="9144000" y="0"/>
                  </a:lnTo>
                  <a:lnTo>
                    <a:pt x="9144000" y="6828522"/>
                  </a:lnTo>
                  <a:lnTo>
                    <a:pt x="0" y="682852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9F8C2E5-9921-473A-A0B4-E84F5AC8C10C}"/>
                </a:ext>
              </a:extLst>
            </p:cNvPr>
            <p:cNvGrpSpPr/>
            <p:nvPr/>
          </p:nvGrpSpPr>
          <p:grpSpPr>
            <a:xfrm>
              <a:off x="2347924" y="5116794"/>
              <a:ext cx="4028721" cy="1286939"/>
              <a:chOff x="2347924" y="5116794"/>
              <a:chExt cx="4028721" cy="1286939"/>
            </a:xfrm>
          </p:grpSpPr>
          <p:sp>
            <p:nvSpPr>
              <p:cNvPr id="42" name="Speech Bubble: Oval 41">
                <a:extLst>
                  <a:ext uri="{FF2B5EF4-FFF2-40B4-BE49-F238E27FC236}">
                    <a16:creationId xmlns:a16="http://schemas.microsoft.com/office/drawing/2014/main" id="{A733717E-B379-49E1-925D-3DD884EF3AF6}"/>
                  </a:ext>
                </a:extLst>
              </p:cNvPr>
              <p:cNvSpPr/>
              <p:nvPr/>
            </p:nvSpPr>
            <p:spPr>
              <a:xfrm>
                <a:off x="2347924" y="5125408"/>
                <a:ext cx="4024763" cy="1278325"/>
              </a:xfrm>
              <a:prstGeom prst="wedgeEllipseCallout">
                <a:avLst>
                  <a:gd name="adj1" fmla="val 33531"/>
                  <a:gd name="adj2" fmla="val -64733"/>
                </a:avLst>
              </a:prstGeom>
              <a:solidFill>
                <a:srgbClr val="FFFF00">
                  <a:alpha val="88000"/>
                </a:srgbClr>
              </a:solidFill>
              <a:ln w="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Speech Bubble: Oval 33">
                <a:extLst>
                  <a:ext uri="{FF2B5EF4-FFF2-40B4-BE49-F238E27FC236}">
                    <a16:creationId xmlns:a16="http://schemas.microsoft.com/office/drawing/2014/main" id="{651A49D4-2D34-47BD-81CF-75748D25F566}"/>
                  </a:ext>
                </a:extLst>
              </p:cNvPr>
              <p:cNvSpPr/>
              <p:nvPr/>
            </p:nvSpPr>
            <p:spPr>
              <a:xfrm>
                <a:off x="2351882" y="5116794"/>
                <a:ext cx="4024763" cy="1278325"/>
              </a:xfrm>
              <a:prstGeom prst="wedgeEllipseCallout">
                <a:avLst>
                  <a:gd name="adj1" fmla="val -58356"/>
                  <a:gd name="adj2" fmla="val -61554"/>
                </a:avLst>
              </a:prstGeom>
              <a:solidFill>
                <a:srgbClr val="FFFF00">
                  <a:alpha val="88000"/>
                </a:srgbClr>
              </a:solidFill>
              <a:ln w="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i="1" dirty="0">
                    <a:solidFill>
                      <a:schemeClr val="tx1"/>
                    </a:solidFill>
                  </a:rPr>
                  <a:t>In other words, </a:t>
                </a:r>
              </a:p>
              <a:p>
                <a:pPr algn="ctr"/>
                <a:r>
                  <a:rPr lang="en-US" sz="2400" b="1" i="1" dirty="0">
                    <a:solidFill>
                      <a:schemeClr val="tx1"/>
                    </a:solidFill>
                  </a:rPr>
                  <a:t>I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 predict as if </a:t>
                </a:r>
              </a:p>
              <a:p>
                <a:pPr algn="ctr"/>
                <a:r>
                  <a:rPr lang="en-US" sz="2400" b="1" i="1" dirty="0">
                    <a:solidFill>
                      <a:schemeClr val="tx1"/>
                    </a:solidFill>
                  </a:rPr>
                  <a:t>I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 was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F1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 or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5544018"/>
      </p:ext>
    </p:extLst>
  </p:cSld>
  <p:clrMapOvr>
    <a:masterClrMapping/>
  </p:clrMapOvr>
  <p:transition spd="slow" advTm="205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00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 mute="1">
                <p:cTn id="3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 mute="1">
                <p:cTn id="43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-36">
            <a:hlinkClick r:id="" action="ppaction://media"/>
            <a:extLst>
              <a:ext uri="{FF2B5EF4-FFF2-40B4-BE49-F238E27FC236}">
                <a16:creationId xmlns:a16="http://schemas.microsoft.com/office/drawing/2014/main" id="{6093650C-4A1D-4633-B60D-E1E261228F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 end="2047.9999"/>
                </p14:media>
              </p:ext>
            </p:extLst>
          </p:nvPr>
        </p:nvPicPr>
        <p:blipFill rotWithShape="1">
          <a:blip r:embed="rId5"/>
          <a:srcRect l="13797"/>
          <a:stretch/>
        </p:blipFill>
        <p:spPr>
          <a:xfrm>
            <a:off x="4572000" y="1501400"/>
            <a:ext cx="5278290" cy="3444240"/>
          </a:xfrm>
          <a:prstGeom prst="rect">
            <a:avLst/>
          </a:prstGeom>
        </p:spPr>
      </p:pic>
      <p:pic>
        <p:nvPicPr>
          <p:cNvPr id="6" name="3-11">
            <a:hlinkClick r:id="" action="ppaction://media"/>
            <a:extLst>
              <a:ext uri="{FF2B5EF4-FFF2-40B4-BE49-F238E27FC236}">
                <a16:creationId xmlns:a16="http://schemas.microsoft.com/office/drawing/2014/main" id="{6B5C8237-70CB-4B13-8ADA-3C415ED87E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00" end="2047.9999"/>
                </p14:media>
              </p:ext>
            </p:extLst>
          </p:nvPr>
        </p:nvPicPr>
        <p:blipFill rotWithShape="1">
          <a:blip r:embed="rId6"/>
          <a:srcRect r="13797"/>
          <a:stretch/>
        </p:blipFill>
        <p:spPr>
          <a:xfrm>
            <a:off x="-706289" y="1501400"/>
            <a:ext cx="5278289" cy="3444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D60FD0-5D98-483E-B413-90C35A49B1BC}"/>
              </a:ext>
            </a:extLst>
          </p:cNvPr>
          <p:cNvSpPr/>
          <p:nvPr/>
        </p:nvSpPr>
        <p:spPr>
          <a:xfrm>
            <a:off x="0" y="304800"/>
            <a:ext cx="9144000" cy="6421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Examples of Full Predictions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(played at 2x slower speed)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1FCAE-C37F-A44B-A6ED-BE3F022AC405}"/>
              </a:ext>
            </a:extLst>
          </p:cNvPr>
          <p:cNvSpPr txBox="1"/>
          <p:nvPr/>
        </p:nvSpPr>
        <p:spPr>
          <a:xfrm>
            <a:off x="208182" y="5257257"/>
            <a:ext cx="8727635" cy="15323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 application of the trained</a:t>
            </a:r>
          </a:p>
          <a:p>
            <a:pPr lvl="0" algn="ctr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3-robot model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accurately predicts positions of remote robots in teams of larger than 3 without explicit signaling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986473-438B-4CDC-8F68-CA7FF43F0380}"/>
              </a:ext>
            </a:extLst>
          </p:cNvPr>
          <p:cNvSpPr/>
          <p:nvPr/>
        </p:nvSpPr>
        <p:spPr>
          <a:xfrm>
            <a:off x="-368950" y="4924377"/>
            <a:ext cx="9832281" cy="193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22179"/>
      </p:ext>
    </p:extLst>
  </p:cSld>
  <p:clrMapOvr>
    <a:masterClrMapping/>
  </p:clrMapOvr>
  <p:transition spd="slow" advClick="0" advTm="24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1132</TotalTime>
  <Words>529</Words>
  <Application>Microsoft Office PowerPoint</Application>
  <PresentationFormat>On-screen Show (4:3)</PresentationFormat>
  <Paragraphs>110</Paragraphs>
  <Slides>12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 Math</vt:lpstr>
      <vt:lpstr>Office Theme</vt:lpstr>
      <vt:lpstr>Learning local behavioral sequences  to better infer non-local properties  in real multi-robot systems</vt:lpstr>
      <vt:lpstr>Remote Teammate Localization (ReTLo)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local behavioral sequences  to better infer non-local properties  in real multi-robot systems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 Taeyeong</dc:creator>
  <cp:lastModifiedBy>Choi Taeyeong</cp:lastModifiedBy>
  <cp:revision>230</cp:revision>
  <dcterms:created xsi:type="dcterms:W3CDTF">2019-09-20T22:30:51Z</dcterms:created>
  <dcterms:modified xsi:type="dcterms:W3CDTF">2019-09-23T04:48:08Z</dcterms:modified>
</cp:coreProperties>
</file>